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12" r:id="rId5"/>
  </p:sldMasterIdLst>
  <p:notesMasterIdLst>
    <p:notesMasterId r:id="rId25"/>
  </p:notesMasterIdLst>
  <p:handoutMasterIdLst>
    <p:handoutMasterId r:id="rId26"/>
  </p:handoutMasterIdLst>
  <p:sldIdLst>
    <p:sldId id="282" r:id="rId6"/>
    <p:sldId id="3924" r:id="rId7"/>
    <p:sldId id="3925" r:id="rId8"/>
    <p:sldId id="3926" r:id="rId9"/>
    <p:sldId id="3927" r:id="rId10"/>
    <p:sldId id="3928" r:id="rId11"/>
    <p:sldId id="3930" r:id="rId12"/>
    <p:sldId id="3931" r:id="rId13"/>
    <p:sldId id="3932" r:id="rId14"/>
    <p:sldId id="3933" r:id="rId15"/>
    <p:sldId id="3934" r:id="rId16"/>
    <p:sldId id="3935" r:id="rId17"/>
    <p:sldId id="3914" r:id="rId18"/>
    <p:sldId id="3904" r:id="rId19"/>
    <p:sldId id="3919" r:id="rId20"/>
    <p:sldId id="3929" r:id="rId21"/>
    <p:sldId id="3943" r:id="rId22"/>
    <p:sldId id="3942" r:id="rId23"/>
    <p:sldId id="3868" r:id="rId24"/>
  </p:sldIdLst>
  <p:sldSz cx="12192000" cy="6858000"/>
  <p:notesSz cx="6858000" cy="9144000"/>
  <p:embeddedFontLst>
    <p:embeddedFont>
      <p:font typeface="Amasis MT Pro Black" panose="02040A04050005020304" pitchFamily="18" charset="0"/>
      <p:bold r:id="rId27"/>
      <p:boldItalic r:id="rId28"/>
    </p:embeddedFont>
    <p:embeddedFont>
      <p:font typeface="Arial Rounded MT Bold" panose="020F0704030504030204" pitchFamily="34" charset="0"/>
      <p:regular r:id="rId29"/>
    </p:embeddedFont>
    <p:embeddedFont>
      <p:font typeface="Candara" panose="020E0502030303020204" pitchFamily="34" charset="0"/>
      <p:regular r:id="rId30"/>
      <p:bold r:id="rId31"/>
      <p:italic r:id="rId32"/>
      <p:boldItalic r:id="rId33"/>
    </p:embeddedFont>
    <p:embeddedFont>
      <p:font typeface="Open Sans ExtraBold" panose="020B0906030804020204" pitchFamily="34" charset="0"/>
      <p:bold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2CD352-237E-4018-A0A9-25E77C8D9708}" name="Wendy So" initials="WS" userId="S::wendy.so@pearson.com::d80f3c79-4e49-461a-8c26-d65e0df09a66" providerId="AD"/>
  <p188:author id="{3B788B57-E070-0288-9A53-24F24B6DF7CC}" name="natasha.leung@gmail.com" initials="na" userId="S::urn:spo:guest#natasha.leung@gmail.com::" providerId="AD"/>
  <p188:author id="{12E99990-BEC7-DA54-B3D6-81D78385100F}" name="Catherine Leung" initials="CL" userId="S::Catherine.Leung@Pearson.com::dabd965c-b78d-4221-bc96-18215785a5a0" providerId="AD"/>
  <p188:author id="{8033519E-18C5-01A2-DF36-C4CC618A05BB}" name="Connie Chow" initials="CC" userId="S::Connie.Chow@Pearson.com::e73becac-c8ba-414b-90fd-aa1f770145b0" providerId="AD"/>
  <p188:author id="{19DA2AEE-72CD-8923-E6E4-43A7FBFAB6BD}" name="Catherine Leung" initials="CL" userId="S::catherine.leung@pearson.com::dabd965c-b78d-4221-bc96-18215785a5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y So" initials="WS" lastIdx="2" clrIdx="0">
    <p:extLst>
      <p:ext uri="{19B8F6BF-5375-455C-9EA6-DF929625EA0E}">
        <p15:presenceInfo xmlns:p15="http://schemas.microsoft.com/office/powerpoint/2012/main" userId="S::wendy.so@pearson.com::d80f3c79-4e49-461a-8c26-d65e0df09a66" providerId="AD"/>
      </p:ext>
    </p:extLst>
  </p:cmAuthor>
  <p:cmAuthor id="2" name="Catherine Leung" initials="CL" lastIdx="4" clrIdx="1">
    <p:extLst>
      <p:ext uri="{19B8F6BF-5375-455C-9EA6-DF929625EA0E}">
        <p15:presenceInfo xmlns:p15="http://schemas.microsoft.com/office/powerpoint/2012/main" userId="S::Catherine.Leung@Pearson.com::dabd965c-b78d-4221-bc96-18215785a5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49C"/>
    <a:srgbClr val="F8E4E5"/>
    <a:srgbClr val="FDEAE7"/>
    <a:srgbClr val="FDE4E0"/>
    <a:srgbClr val="F37D7E"/>
    <a:srgbClr val="0070C0"/>
    <a:srgbClr val="4472C4"/>
    <a:srgbClr val="F9CBAD"/>
    <a:srgbClr val="E9AF00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F91540-4D81-4051-9435-A86AB3B0E9FE}" v="1" dt="2025-08-31T04:45:49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6357" autoAdjust="0"/>
  </p:normalViewPr>
  <p:slideViewPr>
    <p:cSldViewPr snapToGrid="0">
      <p:cViewPr varScale="1">
        <p:scale>
          <a:sx n="63" d="100"/>
          <a:sy n="63" d="100"/>
        </p:scale>
        <p:origin x="83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278806-9549-45E5-9619-D57DCC276D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C069DA-DB6B-4554-9E14-83BD5405FD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23B1B-D1C9-40F8-A363-0DF52AF445D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A7566-FC1C-4ADB-BD8C-ADBCF6A95F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7A19-59A3-459B-B68D-69109EDBCA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BF89B-0D6F-4B45-86D7-C79759D4B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5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5F325-EEE6-4F0C-A1F5-F9BC9FA60FC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F70E5-7063-4FEB-8BF0-612020D77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3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20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48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20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62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99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42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96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17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64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83AC4-820D-4EF4-7ACC-552FF4AF4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A54DF-B591-B89E-76AA-162423642B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D7568A-AF92-7A8A-F417-B1549349F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D54B7-C231-8AC7-5B39-CF71ECADB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49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0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6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09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7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6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2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20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48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4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443CA6-0ABF-4E39-AC18-0BF99327A36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7376E8-142C-CA13-313F-CD0D73D0141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 hidden="1">
              <a:extLst>
                <a:ext uri="{FF2B5EF4-FFF2-40B4-BE49-F238E27FC236}">
                  <a16:creationId xmlns:a16="http://schemas.microsoft.com/office/drawing/2014/main" id="{8DC7420C-058E-6604-0B4F-A741818F734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D888B4B2-1C07-F395-27CC-5833E2884A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4177065-F710-3070-5AF7-4DF0956A7E5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F14BA8C-A9A4-70C6-3341-7BAC498C288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061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667B6C-EF25-789C-D7A0-22CA2918D25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1664B05-0A22-9BC0-9C13-AF7DD2CC71F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 hidden="1">
              <a:extLst>
                <a:ext uri="{FF2B5EF4-FFF2-40B4-BE49-F238E27FC236}">
                  <a16:creationId xmlns:a16="http://schemas.microsoft.com/office/drawing/2014/main" id="{A418857E-DCFA-30CB-8E3A-EE86B193918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D65C4346-67FF-EF9D-24B5-E819CB0DB1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48EC696-2EF9-43C3-4E39-8C020C00559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031C374-A553-2EAA-9DE2-EEE65037D502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759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B26504-FF6E-0992-F7AC-EA5AD10085B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A3680B6-25CD-3D8B-F655-0778C1DBB55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6FFDB504-23AE-7B44-8F51-544088CC553F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8566F64-590D-9336-FF67-601EAEB8B6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BB63D60-C48C-5124-BCB0-F7EE3D4E514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D3D07E-4301-E443-A5BE-8A0D4A11902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8933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B4FFE6-DD72-17A5-AB75-FC352D36C7A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C19C3DD-6B00-8A48-1E8C-F49ABC45564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 hidden="1">
              <a:extLst>
                <a:ext uri="{FF2B5EF4-FFF2-40B4-BE49-F238E27FC236}">
                  <a16:creationId xmlns:a16="http://schemas.microsoft.com/office/drawing/2014/main" id="{4865557D-B635-6F42-AA00-CBAA3A14032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71A8C908-FE70-98EF-279E-4AD762C3D8B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D423C99-7666-CA5C-4CB8-C909AE2CD94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9C2ED5-6662-1543-E740-036D66AA9FF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4800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6C8DA0-33C3-BDF8-70FE-49F0D1F5CD7B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3BE658-CB20-5003-7FD9-4154E273C6EE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956A1D-3468-B309-064E-DFD4E78FC511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8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817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31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55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03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62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6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57631CD-FC66-5456-789F-82F5C838A52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9B9EFEF-8C6B-3471-C458-FA3CF25E108D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DDAA7D-302F-FC60-C751-4F8F417961F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427BD6-F529-29A5-919D-2DB38235FEC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D46EC53D-30C1-7E96-F651-F1C27BF1D7B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5310CD7-D667-AF58-9D08-D298D18D6B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8A9017C-D933-8E72-65FB-4044B8F3A50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7D6253-C02B-35BB-2F83-3454554FA3CF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C1975F-D8F7-1467-8079-95628EAF97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84D12-3215-EDFF-53A9-4EBBD782F1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03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89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49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5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33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443CA6-0ABF-4E39-AC18-0BF99327A36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7376E8-142C-CA13-313F-CD0D73D0141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 hidden="1">
              <a:extLst>
                <a:ext uri="{FF2B5EF4-FFF2-40B4-BE49-F238E27FC236}">
                  <a16:creationId xmlns:a16="http://schemas.microsoft.com/office/drawing/2014/main" id="{8DC7420C-058E-6604-0B4F-A741818F734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D888B4B2-1C07-F395-27CC-5833E2884A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4177065-F710-3070-5AF7-4DF0956A7E5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F14BA8C-A9A4-70C6-3341-7BAC498C288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3356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57631CD-FC66-5456-789F-82F5C838A52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9B9EFEF-8C6B-3471-C458-FA3CF25E108D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DDAA7D-302F-FC60-C751-4F8F417961F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427BD6-F529-29A5-919D-2DB38235FEC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D46EC53D-30C1-7E96-F651-F1C27BF1D7B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5310CD7-D667-AF58-9D08-D298D18D6B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8A9017C-D933-8E72-65FB-4044B8F3A50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7D6253-C02B-35BB-2F83-3454554FA3CF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C1975F-D8F7-1467-8079-95628EAF97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84D12-3215-EDFF-53A9-4EBBD782F1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85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B2F244-D424-3C34-B59D-9C36A7347BF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324EB2-63FF-46E3-4B3D-061C2C1461D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91BA2524-2EA2-E9EB-6B94-330766A20DFB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8CEA6C2E-534C-26D7-2C81-8E865BB38D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093BB15-3C35-AE1B-483E-7316433D692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B4DA1AC-3048-E4C1-5A50-37AFE21E043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5148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D394F1-BEA2-A508-8770-80D84DE6372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13EB3EB-573F-B06B-669A-C367A29289A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CC1C4812-6771-3953-2E26-7337D88506C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CF8E61D-C1BC-0B71-CBD1-755DA5DBDB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BA97F8D-9448-2D8B-9DC5-DB9A857A4F5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1A091F5-65DB-F891-F5D8-D0037991791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0509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04C979-1F8C-FF68-0565-206B040BBB3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33BF5B-86EA-78E0-BB5E-423A4F32B0B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 hidden="1">
              <a:extLst>
                <a:ext uri="{FF2B5EF4-FFF2-40B4-BE49-F238E27FC236}">
                  <a16:creationId xmlns:a16="http://schemas.microsoft.com/office/drawing/2014/main" id="{40E2174B-15C1-94E8-4B24-7C85A62AF7D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CD0660D-3AAA-98C5-0169-F90C931845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57DBA43-C1FF-026B-F9BC-49632F07F48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C06AD3-3E6A-A2C6-75AD-1D712E10406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117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35CBB3-0F02-A3B9-D554-992F5040E5E1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5E4D302-6A16-F658-A3E7-9A8A92ADACA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87C4379D-D3E2-4317-8A51-824DDF21191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3B7299CD-F9E9-CF9C-D209-EF5947D151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3555090-C848-ADD7-F136-A182135774F1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E48065-2146-3CC4-1037-1976D9216C4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800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B2F244-D424-3C34-B59D-9C36A7347BF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324EB2-63FF-46E3-4B3D-061C2C1461D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91BA2524-2EA2-E9EB-6B94-330766A20DFB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8CEA6C2E-534C-26D7-2C81-8E865BB38D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093BB15-3C35-AE1B-483E-7316433D692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B4DA1AC-3048-E4C1-5A50-37AFE21E043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0241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C6CAB0-4F21-5F8B-988E-7B9400FFC92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716C8B2-F048-B5EB-9570-3B5882297B7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7B3ACDF4-E6D6-1A62-63CC-A6CA30D21F1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42A14CE4-7C37-F74E-FF2B-E4A0FB066D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895DEE1-CDE8-3A35-9633-CB1B251F5A0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A727418-7618-DBAE-0001-F0E38394E79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0620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CE2D36-834E-488C-BB59-25EECB8A071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C00E01C-6A35-946A-33D3-85C847BC05E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644AF36D-7694-1682-4A26-172CA80545E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6B7C4E1-F130-DAF7-0A9A-42F703943D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CC3CB3-616D-7BA4-9754-E56BBFBD1C4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3367567-1B87-903B-7068-8FE2E05BCD4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6233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BA885C-25A2-4AD9-381D-419C8B21872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F9FDC6-872C-58CE-296E-2A9E042A4F2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38071FB1-05CD-1336-E00C-7F939F8860A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2857E2F-AC8E-DEF7-2747-97900DFAAB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4C303C0-B48F-624E-2652-2BB1288D04A6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A75B98-8E1B-C79F-599A-DA503244A81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131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667B6C-EF25-789C-D7A0-22CA2918D25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1664B05-0A22-9BC0-9C13-AF7DD2CC71F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 hidden="1">
              <a:extLst>
                <a:ext uri="{FF2B5EF4-FFF2-40B4-BE49-F238E27FC236}">
                  <a16:creationId xmlns:a16="http://schemas.microsoft.com/office/drawing/2014/main" id="{A418857E-DCFA-30CB-8E3A-EE86B193918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D65C4346-67FF-EF9D-24B5-E819CB0DB1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48EC696-2EF9-43C3-4E39-8C020C00559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031C374-A553-2EAA-9DE2-EEE65037D502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864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B26504-FF6E-0992-F7AC-EA5AD10085B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A3680B6-25CD-3D8B-F655-0778C1DBB55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6FFDB504-23AE-7B44-8F51-544088CC553F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8566F64-590D-9336-FF67-601EAEB8B6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BB63D60-C48C-5124-BCB0-F7EE3D4E514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D3D07E-4301-E443-A5BE-8A0D4A11902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8494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B4FFE6-DD72-17A5-AB75-FC352D36C7A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C19C3DD-6B00-8A48-1E8C-F49ABC45564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 hidden="1">
              <a:extLst>
                <a:ext uri="{FF2B5EF4-FFF2-40B4-BE49-F238E27FC236}">
                  <a16:creationId xmlns:a16="http://schemas.microsoft.com/office/drawing/2014/main" id="{4865557D-B635-6F42-AA00-CBAA3A14032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71A8C908-FE70-98EF-279E-4AD762C3D8B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D423C99-7666-CA5C-4CB8-C909AE2CD94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9C2ED5-6662-1543-E740-036D66AA9FF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0768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6C8DA0-33C3-BDF8-70FE-49F0D1F5CD7B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3BE658-CB20-5003-7FD9-4154E273C6EE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956A1D-3468-B309-064E-DFD4E78FC511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379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45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FDE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691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D394F1-BEA2-A508-8770-80D84DE6372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13EB3EB-573F-B06B-669A-C367A29289A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CC1C4812-6771-3953-2E26-7337D88506C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CF8E61D-C1BC-0B71-CBD1-755DA5DBDB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BA97F8D-9448-2D8B-9DC5-DB9A857A4F5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1A091F5-65DB-F891-F5D8-D0037991791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3130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9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86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57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21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20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682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740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1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04C979-1F8C-FF68-0565-206B040BBB3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33BF5B-86EA-78E0-BB5E-423A4F32B0B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 hidden="1">
              <a:extLst>
                <a:ext uri="{FF2B5EF4-FFF2-40B4-BE49-F238E27FC236}">
                  <a16:creationId xmlns:a16="http://schemas.microsoft.com/office/drawing/2014/main" id="{40E2174B-15C1-94E8-4B24-7C85A62AF7D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CD0660D-3AAA-98C5-0169-F90C931845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57DBA43-C1FF-026B-F9BC-49632F07F48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C06AD3-3E6A-A2C6-75AD-1D712E10406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653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35CBB3-0F02-A3B9-D554-992F5040E5E1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5E4D302-6A16-F658-A3E7-9A8A92ADACA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87C4379D-D3E2-4317-8A51-824DDF21191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3B7299CD-F9E9-CF9C-D209-EF5947D151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3555090-C848-ADD7-F136-A182135774F1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E48065-2146-3CC4-1037-1976D9216C4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36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C6CAB0-4F21-5F8B-988E-7B9400FFC92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716C8B2-F048-B5EB-9570-3B5882297B7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7B3ACDF4-E6D6-1A62-63CC-A6CA30D21F1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42A14CE4-7C37-F74E-FF2B-E4A0FB066D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895DEE1-CDE8-3A35-9633-CB1B251F5A0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A727418-7618-DBAE-0001-F0E38394E79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053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CE2D36-834E-488C-BB59-25EECB8A071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C00E01C-6A35-946A-33D3-85C847BC05E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644AF36D-7694-1682-4A26-172CA80545E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6B7C4E1-F130-DAF7-0A9A-42F703943D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CC3CB3-616D-7BA4-9754-E56BBFBD1C4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3367567-1B87-903B-7068-8FE2E05BCD4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351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BA885C-25A2-4AD9-381D-419C8B21872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F9FDC6-872C-58CE-296E-2A9E042A4F2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38071FB1-05CD-1336-E00C-7F939F8860A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2857E2F-AC8E-DEF7-2747-97900DFAAB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4C303C0-B48F-624E-2652-2BB1288D04A6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A75B98-8E1B-C79F-599A-DA503244A81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496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77832AD-8E11-78B9-B5D3-6B377853F5A9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55" r:id="rId13"/>
    <p:sldLayoutId id="2147483711" r:id="rId14"/>
    <p:sldLayoutId id="2147483649" r:id="rId15"/>
    <p:sldLayoutId id="2147483650" r:id="rId16"/>
    <p:sldLayoutId id="2147483651" r:id="rId17"/>
    <p:sldLayoutId id="2147483652" r:id="rId18"/>
    <p:sldLayoutId id="2147483653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77832AD-8E11-78B9-B5D3-6B377853F5A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5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616A6D-80FF-7570-5EEA-1E956A00CF72}"/>
              </a:ext>
            </a:extLst>
          </p:cNvPr>
          <p:cNvSpPr txBox="1"/>
          <p:nvPr/>
        </p:nvSpPr>
        <p:spPr>
          <a:xfrm>
            <a:off x="3166647" y="3408021"/>
            <a:ext cx="587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2060"/>
                </a:solidFill>
                <a:latin typeface="Candara" panose="020E0502030303020204" pitchFamily="34" charset="0"/>
              </a:rPr>
              <a:t>L</a:t>
            </a:r>
            <a:r>
              <a:rPr lang="en-HK" altLang="zh-TW" sz="4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ove</a:t>
            </a:r>
            <a:r>
              <a:rPr lang="en-HK" altLang="zh-TW" sz="4800" b="1" dirty="0">
                <a:solidFill>
                  <a:srgbClr val="002060"/>
                </a:solidFill>
                <a:latin typeface="Candara" panose="020E0502030303020204" pitchFamily="34" charset="0"/>
              </a:rPr>
              <a:t> our culture</a:t>
            </a:r>
            <a:endParaRPr lang="zh-TW" altLang="en-US" sz="4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292CE-23D8-8EE4-4167-D81719D12141}"/>
              </a:ext>
            </a:extLst>
          </p:cNvPr>
          <p:cNvSpPr txBox="1"/>
          <p:nvPr/>
        </p:nvSpPr>
        <p:spPr>
          <a:xfrm>
            <a:off x="8886825" y="601118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DC83BD-E337-4A87-6058-D2CE519BC423}"/>
              </a:ext>
            </a:extLst>
          </p:cNvPr>
          <p:cNvGrpSpPr/>
          <p:nvPr/>
        </p:nvGrpSpPr>
        <p:grpSpPr>
          <a:xfrm>
            <a:off x="2542173" y="2176610"/>
            <a:ext cx="4938127" cy="1166084"/>
            <a:chOff x="2542173" y="2183644"/>
            <a:chExt cx="4938127" cy="116608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EBE26E8-BEC4-555C-D213-653F619E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73581" y="2652110"/>
              <a:ext cx="4106719" cy="584234"/>
            </a:xfrm>
            <a:prstGeom prst="rect">
              <a:avLst/>
            </a:prstGeom>
            <a:effectLst/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D3488FC-B9EA-51C4-3D82-5BD12C2FC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42173" y="2183644"/>
              <a:ext cx="1220321" cy="11660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CE1BE8-AB13-7DA7-4A45-DE8A3A883EE4}"/>
                </a:ext>
              </a:extLst>
            </p:cNvPr>
            <p:cNvSpPr txBox="1"/>
            <p:nvPr/>
          </p:nvSpPr>
          <p:spPr>
            <a:xfrm>
              <a:off x="3646112" y="2621953"/>
              <a:ext cx="3764337" cy="584775"/>
            </a:xfrm>
            <a:prstGeom prst="rect">
              <a:avLst/>
            </a:prstGeom>
            <a:noFill/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National identity</a:t>
              </a:r>
              <a:endPara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新細明體" panose="02020500000000000000" pitchFamily="18" charset="-12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2597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99182-8548-2FDE-F509-FC8314B9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C68A98-4131-988C-810B-C95F92EBEB39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A7766-F311-5272-89F8-FA5B0ED4288C}"/>
              </a:ext>
            </a:extLst>
          </p:cNvPr>
          <p:cNvSpPr txBox="1"/>
          <p:nvPr/>
        </p:nvSpPr>
        <p:spPr>
          <a:xfrm>
            <a:off x="281493" y="321935"/>
            <a:ext cx="1191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In particular, Gina learned a lot about her own culture.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B95072-5B13-5B32-70ED-73E3BF3F02DE}"/>
              </a:ext>
            </a:extLst>
          </p:cNvPr>
          <p:cNvSpPr txBox="1"/>
          <p:nvPr/>
        </p:nvSpPr>
        <p:spPr>
          <a:xfrm>
            <a:off x="1860388" y="4495160"/>
            <a:ext cx="8881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Black" panose="02040A04050005020304" pitchFamily="18" charset="0"/>
              </a:rPr>
              <a:t>She visited some tradition mud houses in Fujian and learnt about traditional clothes in a village.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4BAB73D-94A0-7F13-AC46-9004AFFEC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480" y="1482290"/>
            <a:ext cx="4399856" cy="287020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FC4184-E45E-38BC-D74D-FC57247C4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049" y="1482287"/>
            <a:ext cx="4452228" cy="287121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18A22-2EE8-66F0-E44D-D4664735E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15332E-42AB-5F6F-F180-4812C7670370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3DB80-FC7C-945E-426D-8D77F4BFFE5A}"/>
              </a:ext>
            </a:extLst>
          </p:cNvPr>
          <p:cNvSpPr txBox="1"/>
          <p:nvPr/>
        </p:nvSpPr>
        <p:spPr>
          <a:xfrm>
            <a:off x="281493" y="321935"/>
            <a:ext cx="1191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In particular, Gina learned a lot about her own culture.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595FC2-5D4C-4D6D-19B5-FBD5FA4FC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52" y="1766938"/>
            <a:ext cx="10534309" cy="12838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CFA61C-62F3-832D-0248-7E64AB493C5F}"/>
              </a:ext>
            </a:extLst>
          </p:cNvPr>
          <p:cNvSpPr txBox="1"/>
          <p:nvPr/>
        </p:nvSpPr>
        <p:spPr>
          <a:xfrm>
            <a:off x="1592632" y="3539635"/>
            <a:ext cx="8881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Black" panose="02040A04050005020304" pitchFamily="18" charset="0"/>
              </a:rPr>
              <a:t>She also joined a kung fu class, which is also an important part of Chinese culture!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5DE9E55-B182-AC5E-88DC-36CDC7FC54F8}"/>
              </a:ext>
            </a:extLst>
          </p:cNvPr>
          <p:cNvCxnSpPr>
            <a:cxnSpLocks/>
          </p:cNvCxnSpPr>
          <p:nvPr/>
        </p:nvCxnSpPr>
        <p:spPr>
          <a:xfrm>
            <a:off x="6744373" y="2639605"/>
            <a:ext cx="313114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997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F4952-AEB3-F8FE-0FAD-816E4AD0B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-1231" r="-502" b="-1"/>
          <a:stretch/>
        </p:blipFill>
        <p:spPr>
          <a:xfrm>
            <a:off x="658073" y="805488"/>
            <a:ext cx="1997884" cy="2016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C60483-18E7-1B6C-300E-B1D01D044D70}"/>
              </a:ext>
            </a:extLst>
          </p:cNvPr>
          <p:cNvSpPr txBox="1"/>
          <p:nvPr/>
        </p:nvSpPr>
        <p:spPr>
          <a:xfrm>
            <a:off x="2737158" y="965866"/>
            <a:ext cx="8075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Let’s look at a few Chinese cities popular among tourists from around the world. </a:t>
            </a:r>
          </a:p>
          <a:p>
            <a:endParaRPr lang="en-US" sz="3600" dirty="0"/>
          </a:p>
          <a:p>
            <a:r>
              <a:rPr lang="en-US" sz="3600" dirty="0"/>
              <a:t>Have you been to any of these cities? Which of these cities do you want to visit?</a:t>
            </a:r>
          </a:p>
          <a:p>
            <a:r>
              <a:rPr lang="en-US" sz="3600" dirty="0"/>
              <a:t>What can we learn about our culture in these places?</a:t>
            </a:r>
          </a:p>
          <a:p>
            <a:endParaRPr lang="en-US" sz="3600" dirty="0"/>
          </a:p>
          <a:p>
            <a:r>
              <a:rPr lang="en-US" sz="36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32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5407A-48FC-1115-F306-BD12B9C83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5E5F7D-71EA-617C-BC17-BC37188632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4316" r="77777" b="51576"/>
          <a:stretch/>
        </p:blipFill>
        <p:spPr>
          <a:xfrm rot="278749">
            <a:off x="4855624" y="3299573"/>
            <a:ext cx="1203810" cy="1988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D9899-BFEC-7EEC-BCD5-E99310F686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58397" r="55200" b="8704"/>
          <a:stretch/>
        </p:blipFill>
        <p:spPr>
          <a:xfrm rot="21321251" flipH="1">
            <a:off x="6074526" y="3773213"/>
            <a:ext cx="1664244" cy="2766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4FDDF5-A4FF-88DF-D40D-0D4FB2526F46}"/>
              </a:ext>
            </a:extLst>
          </p:cNvPr>
          <p:cNvSpPr/>
          <p:nvPr/>
        </p:nvSpPr>
        <p:spPr>
          <a:xfrm>
            <a:off x="685800" y="552450"/>
            <a:ext cx="260985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F2715-DF46-89B2-1CBD-8CAFB3F6A152}"/>
              </a:ext>
            </a:extLst>
          </p:cNvPr>
          <p:cNvSpPr txBox="1"/>
          <p:nvPr/>
        </p:nvSpPr>
        <p:spPr>
          <a:xfrm>
            <a:off x="971550" y="6477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masis MT Pro Black" panose="02040A04050005020304" pitchFamily="18" charset="0"/>
              </a:rPr>
              <a:t>Beijing</a:t>
            </a:r>
          </a:p>
        </p:txBody>
      </p:sp>
      <p:pic>
        <p:nvPicPr>
          <p:cNvPr id="8" name="Picture 7" descr="A yellow post-it note&#10;&#10;AI-generated content may be incorrect.">
            <a:extLst>
              <a:ext uri="{FF2B5EF4-FFF2-40B4-BE49-F238E27FC236}">
                <a16:creationId xmlns:a16="http://schemas.microsoft.com/office/drawing/2014/main" id="{E1796A1F-AD72-9D03-0B23-46917D09C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65" b="80813" l="16413" r="85110">
                        <a14:foregroundMark x1="16751" y1="21219" x2="36887" y2="74944"/>
                        <a14:foregroundMark x1="22843" y1="20090" x2="83587" y2="20090"/>
                        <a14:foregroundMark x1="83926" y1="21445" x2="83080" y2="68172"/>
                        <a14:foregroundMark x1="85110" y1="21219" x2="84433" y2="31151"/>
                        <a14:foregroundMark x1="83587" y1="71558" x2="82572" y2="78781"/>
                        <a14:foregroundMark x1="82403" y1="78330" x2="69036" y2="79007"/>
                        <a14:foregroundMark x1="73773" y1="79684" x2="58206" y2="80813"/>
                        <a14:foregroundMark x1="84433" y1="48307" x2="82403" y2="77652"/>
                        <a14:foregroundMark x1="84772" y1="47404" x2="84264" y2="62980"/>
                        <a14:foregroundMark x1="84095" y1="61625" x2="83080" y2="76749"/>
                        <a14:foregroundMark x1="84095" y1="69977" x2="83418" y2="77878"/>
                        <a14:foregroundMark x1="84433" y1="72009" x2="84264" y2="7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17552" r="14044" b="16139"/>
          <a:stretch>
            <a:fillRect/>
          </a:stretch>
        </p:blipFill>
        <p:spPr>
          <a:xfrm>
            <a:off x="369630" y="3215149"/>
            <a:ext cx="4281660" cy="2684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9673D3-C50E-B91C-E99F-4D9529B0B25A}"/>
              </a:ext>
            </a:extLst>
          </p:cNvPr>
          <p:cNvSpPr txBox="1"/>
          <p:nvPr/>
        </p:nvSpPr>
        <p:spPr>
          <a:xfrm>
            <a:off x="1150988" y="3365090"/>
            <a:ext cx="38481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/>
              <a:t>History</a:t>
            </a:r>
          </a:p>
          <a:p>
            <a:pPr>
              <a:lnSpc>
                <a:spcPct val="150000"/>
              </a:lnSpc>
            </a:pPr>
            <a:r>
              <a:rPr lang="en-GB" sz="3200" b="1" dirty="0"/>
              <a:t>Traditional arts</a:t>
            </a:r>
          </a:p>
          <a:p>
            <a:pPr>
              <a:lnSpc>
                <a:spcPct val="150000"/>
              </a:lnSpc>
            </a:pPr>
            <a:r>
              <a:rPr lang="en-GB" sz="3200" b="1" dirty="0"/>
              <a:t>Food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1AD85E-13DC-B727-7292-2CAC80A465C7}"/>
              </a:ext>
            </a:extLst>
          </p:cNvPr>
          <p:cNvSpPr/>
          <p:nvPr/>
        </p:nvSpPr>
        <p:spPr>
          <a:xfrm>
            <a:off x="545690" y="3539613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B11BDC-28FB-B4FA-4041-7ED608CC3006}"/>
              </a:ext>
            </a:extLst>
          </p:cNvPr>
          <p:cNvSpPr/>
          <p:nvPr/>
        </p:nvSpPr>
        <p:spPr>
          <a:xfrm>
            <a:off x="545690" y="4247536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21B94C-7141-0A9E-DED3-F014ABB48153}"/>
              </a:ext>
            </a:extLst>
          </p:cNvPr>
          <p:cNvSpPr/>
          <p:nvPr/>
        </p:nvSpPr>
        <p:spPr>
          <a:xfrm>
            <a:off x="545690" y="4955458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E78C59-A71B-CEED-C2E3-E53A18168A94}"/>
              </a:ext>
            </a:extLst>
          </p:cNvPr>
          <p:cNvSpPr txBox="1"/>
          <p:nvPr/>
        </p:nvSpPr>
        <p:spPr>
          <a:xfrm>
            <a:off x="516808" y="3070122"/>
            <a:ext cx="530328" cy="12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D873FC-6176-02BD-8DA1-8AAEBC0610A4}"/>
              </a:ext>
            </a:extLst>
          </p:cNvPr>
          <p:cNvSpPr txBox="1"/>
          <p:nvPr/>
        </p:nvSpPr>
        <p:spPr>
          <a:xfrm>
            <a:off x="502059" y="3807541"/>
            <a:ext cx="530328" cy="12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39E11-DD2D-AB7F-7286-F10C4B3FAAB6}"/>
              </a:ext>
            </a:extLst>
          </p:cNvPr>
          <p:cNvSpPr txBox="1"/>
          <p:nvPr/>
        </p:nvSpPr>
        <p:spPr>
          <a:xfrm>
            <a:off x="502059" y="4530212"/>
            <a:ext cx="530328" cy="12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5400" b="1" dirty="0">
              <a:solidFill>
                <a:srgbClr val="FF000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D156BD-1EE6-C194-F157-7F8277958EC3}"/>
              </a:ext>
            </a:extLst>
          </p:cNvPr>
          <p:cNvGrpSpPr/>
          <p:nvPr/>
        </p:nvGrpSpPr>
        <p:grpSpPr>
          <a:xfrm>
            <a:off x="3583857" y="1369901"/>
            <a:ext cx="8608143" cy="1206971"/>
            <a:chOff x="3583857" y="1344501"/>
            <a:chExt cx="8608143" cy="1206971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759BE7B6-C34C-980C-901D-795D32D32B61}"/>
                </a:ext>
              </a:extLst>
            </p:cNvPr>
            <p:cNvSpPr/>
            <p:nvPr/>
          </p:nvSpPr>
          <p:spPr>
            <a:xfrm>
              <a:off x="3583857" y="1356852"/>
              <a:ext cx="8273845" cy="1194620"/>
            </a:xfrm>
            <a:prstGeom prst="wedgeRoundRectCallout">
              <a:avLst>
                <a:gd name="adj1" fmla="val -27748"/>
                <a:gd name="adj2" fmla="val 139043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419EC4-19CA-9A91-2353-A05F9D443651}"/>
                </a:ext>
              </a:extLst>
            </p:cNvPr>
            <p:cNvSpPr txBox="1"/>
            <p:nvPr/>
          </p:nvSpPr>
          <p:spPr>
            <a:xfrm>
              <a:off x="3874686" y="1344501"/>
              <a:ext cx="83173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We visited the Great Wall of China and learnt about the history of China.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98441E-334C-4429-4E76-A2FD00ABEC70}"/>
              </a:ext>
            </a:extLst>
          </p:cNvPr>
          <p:cNvGrpSpPr/>
          <p:nvPr/>
        </p:nvGrpSpPr>
        <p:grpSpPr>
          <a:xfrm>
            <a:off x="5176683" y="1592825"/>
            <a:ext cx="7167717" cy="1216854"/>
            <a:chOff x="3583857" y="1356852"/>
            <a:chExt cx="8608143" cy="1216854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913B27F7-AAD1-C23E-03FD-B8507834837D}"/>
                </a:ext>
              </a:extLst>
            </p:cNvPr>
            <p:cNvSpPr/>
            <p:nvPr/>
          </p:nvSpPr>
          <p:spPr>
            <a:xfrm>
              <a:off x="3583857" y="1356852"/>
              <a:ext cx="8273845" cy="1194620"/>
            </a:xfrm>
            <a:prstGeom prst="wedgeRoundRectCallout">
              <a:avLst>
                <a:gd name="adj1" fmla="val -27748"/>
                <a:gd name="adj2" fmla="val 139043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8539B4-B47E-62AB-8843-4D3A892AEB5C}"/>
                </a:ext>
              </a:extLst>
            </p:cNvPr>
            <p:cNvSpPr txBox="1"/>
            <p:nvPr/>
          </p:nvSpPr>
          <p:spPr>
            <a:xfrm>
              <a:off x="3874686" y="1373377"/>
              <a:ext cx="83173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We watched the Peking Opera to experience this special art form.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635C36-04E1-1F88-8479-81CA6EBDEFD2}"/>
              </a:ext>
            </a:extLst>
          </p:cNvPr>
          <p:cNvGrpSpPr/>
          <p:nvPr/>
        </p:nvGrpSpPr>
        <p:grpSpPr>
          <a:xfrm>
            <a:off x="4218038" y="2197509"/>
            <a:ext cx="7071466" cy="737420"/>
            <a:chOff x="3583857" y="1356852"/>
            <a:chExt cx="8492549" cy="737420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71B6B9FA-9BD1-8C85-4E5C-070D37DCA7DE}"/>
                </a:ext>
              </a:extLst>
            </p:cNvPr>
            <p:cNvSpPr/>
            <p:nvPr/>
          </p:nvSpPr>
          <p:spPr>
            <a:xfrm>
              <a:off x="3583857" y="1356852"/>
              <a:ext cx="8042476" cy="737420"/>
            </a:xfrm>
            <a:prstGeom prst="wedgeRoundRectCallout">
              <a:avLst>
                <a:gd name="adj1" fmla="val -27748"/>
                <a:gd name="adj2" fmla="val 139043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81D8FB-6E0B-2177-3B1D-8E511B30471A}"/>
                </a:ext>
              </a:extLst>
            </p:cNvPr>
            <p:cNvSpPr txBox="1"/>
            <p:nvPr/>
          </p:nvSpPr>
          <p:spPr>
            <a:xfrm>
              <a:off x="3759092" y="1392628"/>
              <a:ext cx="83173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We tried special street food there.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0733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6633DD-C9B7-5183-3275-3136564CA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2" t="55892" r="29993"/>
          <a:stretch/>
        </p:blipFill>
        <p:spPr>
          <a:xfrm rot="278749">
            <a:off x="6888055" y="4264220"/>
            <a:ext cx="3012450" cy="4975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65EEE-9647-B049-91A0-0ED9D310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58397" r="55200" b="8704"/>
          <a:stretch/>
        </p:blipFill>
        <p:spPr>
          <a:xfrm rot="21321251" flipH="1">
            <a:off x="9907406" y="4563047"/>
            <a:ext cx="2425258" cy="4031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77484D-D423-EAB5-5764-200EF0D4FFC6}"/>
              </a:ext>
            </a:extLst>
          </p:cNvPr>
          <p:cNvSpPr/>
          <p:nvPr/>
        </p:nvSpPr>
        <p:spPr>
          <a:xfrm>
            <a:off x="685800" y="552450"/>
            <a:ext cx="260985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9E263-12D0-C4F7-46CC-BD7E55B7EA88}"/>
              </a:ext>
            </a:extLst>
          </p:cNvPr>
          <p:cNvSpPr txBox="1"/>
          <p:nvPr/>
        </p:nvSpPr>
        <p:spPr>
          <a:xfrm>
            <a:off x="971550" y="647700"/>
            <a:ext cx="285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masis MT Pro Black" panose="02040A04050005020304" pitchFamily="18" charset="0"/>
              </a:rPr>
              <a:t>Shanghai</a:t>
            </a:r>
          </a:p>
        </p:txBody>
      </p:sp>
      <p:pic>
        <p:nvPicPr>
          <p:cNvPr id="4" name="Picture 3" descr="A yellow post-it note&#10;&#10;AI-generated content may be incorrect.">
            <a:extLst>
              <a:ext uri="{FF2B5EF4-FFF2-40B4-BE49-F238E27FC236}">
                <a16:creationId xmlns:a16="http://schemas.microsoft.com/office/drawing/2014/main" id="{F261D978-DAA3-2E6D-1F54-EDAF7E134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65" b="80813" l="16413" r="85110">
                        <a14:foregroundMark x1="16751" y1="21219" x2="36887" y2="74944"/>
                        <a14:foregroundMark x1="22843" y1="20090" x2="83587" y2="20090"/>
                        <a14:foregroundMark x1="83926" y1="21445" x2="83080" y2="68172"/>
                        <a14:foregroundMark x1="85110" y1="21219" x2="84433" y2="31151"/>
                        <a14:foregroundMark x1="83587" y1="71558" x2="82572" y2="78781"/>
                        <a14:foregroundMark x1="82403" y1="78330" x2="69036" y2="79007"/>
                        <a14:foregroundMark x1="73773" y1="79684" x2="58206" y2="80813"/>
                        <a14:foregroundMark x1="84433" y1="48307" x2="82403" y2="77652"/>
                        <a14:foregroundMark x1="84772" y1="47404" x2="84264" y2="62980"/>
                        <a14:foregroundMark x1="84095" y1="61625" x2="83080" y2="76749"/>
                        <a14:foregroundMark x1="84095" y1="69977" x2="83418" y2="77878"/>
                        <a14:foregroundMark x1="84433" y1="72009" x2="84264" y2="7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17552" r="14044" b="16139"/>
          <a:stretch>
            <a:fillRect/>
          </a:stretch>
        </p:blipFill>
        <p:spPr>
          <a:xfrm>
            <a:off x="369630" y="3215149"/>
            <a:ext cx="4281660" cy="2684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A790B3-98D3-BF14-DFC2-62B9B7B35827}"/>
              </a:ext>
            </a:extLst>
          </p:cNvPr>
          <p:cNvSpPr txBox="1"/>
          <p:nvPr/>
        </p:nvSpPr>
        <p:spPr>
          <a:xfrm>
            <a:off x="1150988" y="3365090"/>
            <a:ext cx="38481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/>
              <a:t>Building design</a:t>
            </a:r>
          </a:p>
          <a:p>
            <a:pPr>
              <a:lnSpc>
                <a:spcPct val="150000"/>
              </a:lnSpc>
            </a:pPr>
            <a:r>
              <a:rPr lang="en-GB" sz="3200" b="1" dirty="0"/>
              <a:t>Food</a:t>
            </a:r>
          </a:p>
          <a:p>
            <a:pPr>
              <a:lnSpc>
                <a:spcPct val="150000"/>
              </a:lnSpc>
            </a:pPr>
            <a:r>
              <a:rPr lang="en-GB" sz="3200" b="1" dirty="0"/>
              <a:t>Language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7062A-F3B3-C769-8B0D-E989C8B62DE5}"/>
              </a:ext>
            </a:extLst>
          </p:cNvPr>
          <p:cNvSpPr/>
          <p:nvPr/>
        </p:nvSpPr>
        <p:spPr>
          <a:xfrm>
            <a:off x="545690" y="3539613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6B8B28-689D-5663-96D5-ADC665B12F4B}"/>
              </a:ext>
            </a:extLst>
          </p:cNvPr>
          <p:cNvSpPr/>
          <p:nvPr/>
        </p:nvSpPr>
        <p:spPr>
          <a:xfrm>
            <a:off x="545690" y="4247536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ED1879-E909-0F56-1B69-5BEF77ACD258}"/>
              </a:ext>
            </a:extLst>
          </p:cNvPr>
          <p:cNvSpPr/>
          <p:nvPr/>
        </p:nvSpPr>
        <p:spPr>
          <a:xfrm>
            <a:off x="545690" y="4955458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B51D7-D7F7-9903-DA11-A4E2C9E6180B}"/>
              </a:ext>
            </a:extLst>
          </p:cNvPr>
          <p:cNvSpPr txBox="1"/>
          <p:nvPr/>
        </p:nvSpPr>
        <p:spPr>
          <a:xfrm>
            <a:off x="516808" y="3070122"/>
            <a:ext cx="530328" cy="12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DDD778-4089-212E-026C-84C58EEA97A1}"/>
              </a:ext>
            </a:extLst>
          </p:cNvPr>
          <p:cNvSpPr txBox="1"/>
          <p:nvPr/>
        </p:nvSpPr>
        <p:spPr>
          <a:xfrm>
            <a:off x="502059" y="3807541"/>
            <a:ext cx="530328" cy="12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CB048A-8A15-A4AF-1D31-86D22014A9D6}"/>
              </a:ext>
            </a:extLst>
          </p:cNvPr>
          <p:cNvSpPr txBox="1"/>
          <p:nvPr/>
        </p:nvSpPr>
        <p:spPr>
          <a:xfrm>
            <a:off x="502059" y="4530212"/>
            <a:ext cx="530328" cy="12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5400" b="1" dirty="0">
              <a:solidFill>
                <a:srgbClr val="FF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2B1A89-B1D9-5EFD-608B-469E1E1A1CE3}"/>
              </a:ext>
            </a:extLst>
          </p:cNvPr>
          <p:cNvGrpSpPr/>
          <p:nvPr/>
        </p:nvGrpSpPr>
        <p:grpSpPr>
          <a:xfrm>
            <a:off x="4523657" y="1839452"/>
            <a:ext cx="7465143" cy="1216854"/>
            <a:chOff x="3583857" y="1356852"/>
            <a:chExt cx="7465143" cy="121685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0262FB92-7098-EEE5-4BBF-A1D688E4EE00}"/>
                </a:ext>
              </a:extLst>
            </p:cNvPr>
            <p:cNvSpPr/>
            <p:nvPr/>
          </p:nvSpPr>
          <p:spPr>
            <a:xfrm>
              <a:off x="3583857" y="1356852"/>
              <a:ext cx="7465143" cy="1194620"/>
            </a:xfrm>
            <a:prstGeom prst="wedgeRoundRectCallout">
              <a:avLst>
                <a:gd name="adj1" fmla="val 30434"/>
                <a:gd name="adj2" fmla="val 19219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BB301C-B69F-C9FB-D0BB-68FE0000D9C0}"/>
                </a:ext>
              </a:extLst>
            </p:cNvPr>
            <p:cNvSpPr txBox="1"/>
            <p:nvPr/>
          </p:nvSpPr>
          <p:spPr>
            <a:xfrm>
              <a:off x="3874686" y="1373377"/>
              <a:ext cx="71743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We saw both old and modern buildings there. They’re all beautiful!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7B1E80-1A5D-3EFC-DA87-720B572A6E26}"/>
              </a:ext>
            </a:extLst>
          </p:cNvPr>
          <p:cNvGrpSpPr/>
          <p:nvPr/>
        </p:nvGrpSpPr>
        <p:grpSpPr>
          <a:xfrm>
            <a:off x="5075083" y="3066025"/>
            <a:ext cx="6215217" cy="662856"/>
            <a:chOff x="3583857" y="1356852"/>
            <a:chExt cx="7464228" cy="662856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4CDC294D-0385-B423-4D29-BCCF1E328745}"/>
                </a:ext>
              </a:extLst>
            </p:cNvPr>
            <p:cNvSpPr/>
            <p:nvPr/>
          </p:nvSpPr>
          <p:spPr>
            <a:xfrm>
              <a:off x="3583857" y="1356852"/>
              <a:ext cx="7464228" cy="655075"/>
            </a:xfrm>
            <a:prstGeom prst="wedgeRoundRectCallout">
              <a:avLst>
                <a:gd name="adj1" fmla="val -162"/>
                <a:gd name="adj2" fmla="val 18944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7E0790-56A9-2F25-185E-6D6CC7079329}"/>
                </a:ext>
              </a:extLst>
            </p:cNvPr>
            <p:cNvSpPr txBox="1"/>
            <p:nvPr/>
          </p:nvSpPr>
          <p:spPr>
            <a:xfrm>
              <a:off x="3874686" y="1373377"/>
              <a:ext cx="7097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 like the pan-fried buns there.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427E9A-2984-3601-6440-965715767252}"/>
              </a:ext>
            </a:extLst>
          </p:cNvPr>
          <p:cNvGrpSpPr/>
          <p:nvPr/>
        </p:nvGrpSpPr>
        <p:grpSpPr>
          <a:xfrm>
            <a:off x="7048499" y="2108608"/>
            <a:ext cx="5143501" cy="1231491"/>
            <a:chOff x="2605750" y="1369551"/>
            <a:chExt cx="6177140" cy="1231491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BBD6650A-E719-5A9C-2F41-BDF531150710}"/>
                </a:ext>
              </a:extLst>
            </p:cNvPr>
            <p:cNvSpPr/>
            <p:nvPr/>
          </p:nvSpPr>
          <p:spPr>
            <a:xfrm>
              <a:off x="2605750" y="1369551"/>
              <a:ext cx="5216250" cy="1231491"/>
            </a:xfrm>
            <a:prstGeom prst="wedgeRoundRectCallout">
              <a:avLst>
                <a:gd name="adj1" fmla="val 33656"/>
                <a:gd name="adj2" fmla="val 16173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3A4131-4ACB-B4B5-38F1-35C3F509AA4B}"/>
                </a:ext>
              </a:extLst>
            </p:cNvPr>
            <p:cNvSpPr txBox="1"/>
            <p:nvPr/>
          </p:nvSpPr>
          <p:spPr>
            <a:xfrm>
              <a:off x="2712517" y="1386077"/>
              <a:ext cx="60703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Some people spoke Shanghainese there.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4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C9992-5FB3-8E4C-BF42-59F02251F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5167-A782-E689-9591-917339813357}"/>
              </a:ext>
            </a:extLst>
          </p:cNvPr>
          <p:cNvSpPr/>
          <p:nvPr/>
        </p:nvSpPr>
        <p:spPr>
          <a:xfrm>
            <a:off x="685800" y="552450"/>
            <a:ext cx="29718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0E7D7-5445-0381-B51B-0A2F0CF034BF}"/>
              </a:ext>
            </a:extLst>
          </p:cNvPr>
          <p:cNvSpPr txBox="1"/>
          <p:nvPr/>
        </p:nvSpPr>
        <p:spPr>
          <a:xfrm>
            <a:off x="971550" y="647700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masis MT Pro Black" panose="02040A04050005020304" pitchFamily="18" charset="0"/>
              </a:rPr>
              <a:t>Chengdu</a:t>
            </a:r>
          </a:p>
        </p:txBody>
      </p:sp>
      <p:pic>
        <p:nvPicPr>
          <p:cNvPr id="5" name="Picture 4" descr="A yellow post-it note&#10;&#10;AI-generated content may be incorrect.">
            <a:extLst>
              <a:ext uri="{FF2B5EF4-FFF2-40B4-BE49-F238E27FC236}">
                <a16:creationId xmlns:a16="http://schemas.microsoft.com/office/drawing/2014/main" id="{3E4767F8-5282-1CE1-6855-15B5B1EE0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65" b="80813" l="16413" r="85110">
                        <a14:foregroundMark x1="16751" y1="21219" x2="36887" y2="74944"/>
                        <a14:foregroundMark x1="22843" y1="20090" x2="83587" y2="20090"/>
                        <a14:foregroundMark x1="83926" y1="21445" x2="83080" y2="68172"/>
                        <a14:foregroundMark x1="85110" y1="21219" x2="84433" y2="31151"/>
                        <a14:foregroundMark x1="83587" y1="71558" x2="82572" y2="78781"/>
                        <a14:foregroundMark x1="82403" y1="78330" x2="69036" y2="79007"/>
                        <a14:foregroundMark x1="73773" y1="79684" x2="58206" y2="80813"/>
                        <a14:foregroundMark x1="84433" y1="48307" x2="82403" y2="77652"/>
                        <a14:foregroundMark x1="84772" y1="47404" x2="84264" y2="62980"/>
                        <a14:foregroundMark x1="84095" y1="61625" x2="83080" y2="76749"/>
                        <a14:foregroundMark x1="84095" y1="69977" x2="83418" y2="77878"/>
                        <a14:foregroundMark x1="84433" y1="72009" x2="84264" y2="7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17552" r="14044" b="16139"/>
          <a:stretch>
            <a:fillRect/>
          </a:stretch>
        </p:blipFill>
        <p:spPr>
          <a:xfrm>
            <a:off x="7684830" y="268749"/>
            <a:ext cx="4281660" cy="2684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3ED30E-ED0D-5014-622B-50582662568C}"/>
              </a:ext>
            </a:extLst>
          </p:cNvPr>
          <p:cNvSpPr txBox="1"/>
          <p:nvPr/>
        </p:nvSpPr>
        <p:spPr>
          <a:xfrm>
            <a:off x="8466188" y="418690"/>
            <a:ext cx="38481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/>
              <a:t>Native animals</a:t>
            </a:r>
          </a:p>
          <a:p>
            <a:pPr>
              <a:lnSpc>
                <a:spcPct val="150000"/>
              </a:lnSpc>
            </a:pPr>
            <a:r>
              <a:rPr lang="en-GB" sz="3200" b="1" dirty="0"/>
              <a:t>Art</a:t>
            </a:r>
          </a:p>
          <a:p>
            <a:pPr>
              <a:lnSpc>
                <a:spcPct val="150000"/>
              </a:lnSpc>
            </a:pPr>
            <a:r>
              <a:rPr lang="en-GB" sz="3200" b="1" dirty="0"/>
              <a:t>People’s daily life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53E34-1BAD-7DBC-06CE-D3C6516A2737}"/>
              </a:ext>
            </a:extLst>
          </p:cNvPr>
          <p:cNvSpPr/>
          <p:nvPr/>
        </p:nvSpPr>
        <p:spPr>
          <a:xfrm>
            <a:off x="7860890" y="593213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D5DE90-3ADD-4702-57B4-8A8530051939}"/>
              </a:ext>
            </a:extLst>
          </p:cNvPr>
          <p:cNvSpPr/>
          <p:nvPr/>
        </p:nvSpPr>
        <p:spPr>
          <a:xfrm>
            <a:off x="7860890" y="1301136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3D60D5-0759-5688-DEF7-20B560FF9671}"/>
              </a:ext>
            </a:extLst>
          </p:cNvPr>
          <p:cNvSpPr/>
          <p:nvPr/>
        </p:nvSpPr>
        <p:spPr>
          <a:xfrm>
            <a:off x="7860890" y="2009058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5F531-DFC0-8A5B-EAB2-264401CD8C2D}"/>
              </a:ext>
            </a:extLst>
          </p:cNvPr>
          <p:cNvSpPr txBox="1"/>
          <p:nvPr/>
        </p:nvSpPr>
        <p:spPr>
          <a:xfrm>
            <a:off x="7832008" y="123722"/>
            <a:ext cx="530328" cy="12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721B8-EB26-2FE3-F788-1F3D75C0A41B}"/>
              </a:ext>
            </a:extLst>
          </p:cNvPr>
          <p:cNvSpPr txBox="1"/>
          <p:nvPr/>
        </p:nvSpPr>
        <p:spPr>
          <a:xfrm>
            <a:off x="7817259" y="861141"/>
            <a:ext cx="530328" cy="12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26618-B8EE-4C4F-8490-23E8E7A1A42F}"/>
              </a:ext>
            </a:extLst>
          </p:cNvPr>
          <p:cNvSpPr txBox="1"/>
          <p:nvPr/>
        </p:nvSpPr>
        <p:spPr>
          <a:xfrm>
            <a:off x="7817259" y="1583812"/>
            <a:ext cx="530328" cy="12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GB" sz="5400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0E6444-7243-0748-19FE-ED11525D0D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4316" r="77777" b="51576"/>
          <a:stretch/>
        </p:blipFill>
        <p:spPr>
          <a:xfrm rot="278749" flipH="1">
            <a:off x="3399293" y="1937975"/>
            <a:ext cx="1635002" cy="2700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4280E1-BDE1-D3A2-DEFE-647A98553C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58397" r="55200" b="8704"/>
          <a:stretch/>
        </p:blipFill>
        <p:spPr>
          <a:xfrm rot="21321251">
            <a:off x="597110" y="2767343"/>
            <a:ext cx="2405984" cy="3999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BAE8DF-4CE3-12CD-DED2-FDD5FB3F9216}"/>
              </a:ext>
            </a:extLst>
          </p:cNvPr>
          <p:cNvGrpSpPr/>
          <p:nvPr/>
        </p:nvGrpSpPr>
        <p:grpSpPr>
          <a:xfrm>
            <a:off x="2644057" y="4747949"/>
            <a:ext cx="7842514" cy="1207123"/>
            <a:chOff x="3177457" y="1445949"/>
            <a:chExt cx="7842514" cy="1207123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4BE5E610-D02C-A6CA-5FDC-58D0E07E2E06}"/>
                </a:ext>
              </a:extLst>
            </p:cNvPr>
            <p:cNvSpPr/>
            <p:nvPr/>
          </p:nvSpPr>
          <p:spPr>
            <a:xfrm>
              <a:off x="3177457" y="1458452"/>
              <a:ext cx="7465143" cy="1194620"/>
            </a:xfrm>
            <a:prstGeom prst="wedgeRoundRectCallout">
              <a:avLst>
                <a:gd name="adj1" fmla="val -51420"/>
                <a:gd name="adj2" fmla="val -105470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EF1321-5B47-375F-06F9-1B17C9F71DEF}"/>
                </a:ext>
              </a:extLst>
            </p:cNvPr>
            <p:cNvSpPr txBox="1"/>
            <p:nvPr/>
          </p:nvSpPr>
          <p:spPr>
            <a:xfrm>
              <a:off x="3845657" y="1445949"/>
              <a:ext cx="71743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It was so much fun seeing so many pandas in the panda reserve!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34CA57-ED70-2433-6A40-C4D959C93F91}"/>
              </a:ext>
            </a:extLst>
          </p:cNvPr>
          <p:cNvGrpSpPr/>
          <p:nvPr/>
        </p:nvGrpSpPr>
        <p:grpSpPr>
          <a:xfrm>
            <a:off x="5075084" y="3066025"/>
            <a:ext cx="5796117" cy="1302775"/>
            <a:chOff x="3583858" y="1356852"/>
            <a:chExt cx="6960906" cy="130277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E92681E-B641-64DC-12D4-AA423D549958}"/>
                </a:ext>
              </a:extLst>
            </p:cNvPr>
            <p:cNvSpPr/>
            <p:nvPr/>
          </p:nvSpPr>
          <p:spPr>
            <a:xfrm>
              <a:off x="3583858" y="1356852"/>
              <a:ext cx="6873750" cy="1302775"/>
            </a:xfrm>
            <a:prstGeom prst="wedgeRoundRectCallout">
              <a:avLst>
                <a:gd name="adj1" fmla="val -57563"/>
                <a:gd name="adj2" fmla="val -422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97E72B-58AE-7422-1311-C03AA4FFE01B}"/>
                </a:ext>
              </a:extLst>
            </p:cNvPr>
            <p:cNvSpPr txBox="1"/>
            <p:nvPr/>
          </p:nvSpPr>
          <p:spPr>
            <a:xfrm>
              <a:off x="3961842" y="1373377"/>
              <a:ext cx="6582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The face-changing performance was exciting!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523902-26FE-8972-9A70-B1CE5C2CD862}"/>
              </a:ext>
            </a:extLst>
          </p:cNvPr>
          <p:cNvGrpSpPr/>
          <p:nvPr/>
        </p:nvGrpSpPr>
        <p:grpSpPr>
          <a:xfrm>
            <a:off x="2316842" y="4953408"/>
            <a:ext cx="6928759" cy="1258705"/>
            <a:chOff x="2605750" y="1369551"/>
            <a:chExt cx="8321163" cy="1258705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23C90987-DA24-B215-89FE-C57B56D00CD6}"/>
                </a:ext>
              </a:extLst>
            </p:cNvPr>
            <p:cNvSpPr/>
            <p:nvPr/>
          </p:nvSpPr>
          <p:spPr>
            <a:xfrm>
              <a:off x="2605750" y="1369551"/>
              <a:ext cx="7815661" cy="1258705"/>
            </a:xfrm>
            <a:prstGeom prst="wedgeRoundRectCallout">
              <a:avLst>
                <a:gd name="adj1" fmla="val -49367"/>
                <a:gd name="adj2" fmla="val -11071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6DE28-EA43-4E78-53D2-2CFFB8363CC3}"/>
                </a:ext>
              </a:extLst>
            </p:cNvPr>
            <p:cNvSpPr txBox="1"/>
            <p:nvPr/>
          </p:nvSpPr>
          <p:spPr>
            <a:xfrm>
              <a:off x="2712517" y="1386077"/>
              <a:ext cx="82143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 got a taste of the people’s life there by visiting a big local park.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36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21D05-4843-BF74-145A-4422AF634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A9D6CF-AA7F-D5EA-0E85-A7B4CBE66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-1231" r="-502" b="-1"/>
          <a:stretch/>
        </p:blipFill>
        <p:spPr>
          <a:xfrm>
            <a:off x="696575" y="670735"/>
            <a:ext cx="1997884" cy="20163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3F47E1-719C-D3D0-1D06-61DAFA3454BF}"/>
              </a:ext>
            </a:extLst>
          </p:cNvPr>
          <p:cNvSpPr txBox="1"/>
          <p:nvPr/>
        </p:nvSpPr>
        <p:spPr>
          <a:xfrm>
            <a:off x="2766187" y="791695"/>
            <a:ext cx="8366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prstClr val="black"/>
                </a:solidFill>
              </a:rPr>
              <a:t>China is a big country with many different regions, each with its own traditions, food, and ways of living.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7F1144-2672-3437-42C2-985F412B8753}"/>
              </a:ext>
            </a:extLst>
          </p:cNvPr>
          <p:cNvSpPr/>
          <p:nvPr/>
        </p:nvSpPr>
        <p:spPr>
          <a:xfrm>
            <a:off x="2717987" y="2924267"/>
            <a:ext cx="8124185" cy="26782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277E7-0347-8759-3EB7-35752ABC1E35}"/>
              </a:ext>
            </a:extLst>
          </p:cNvPr>
          <p:cNvSpPr txBox="1"/>
          <p:nvPr/>
        </p:nvSpPr>
        <p:spPr>
          <a:xfrm>
            <a:off x="2996877" y="3304739"/>
            <a:ext cx="72356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>
                <a:solidFill>
                  <a:srgbClr val="0070C0"/>
                </a:solidFill>
              </a:rPr>
              <a:t>Visiting different Chinese cities helps us understand our country’s rich culture.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20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6AC51-22A6-1CFB-0F8B-FD70FAE4B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0FDFE2F-3912-A17C-1860-F069F7B7AC06}"/>
              </a:ext>
            </a:extLst>
          </p:cNvPr>
          <p:cNvGrpSpPr>
            <a:grpSpLocks noChangeAspect="1"/>
          </p:cNvGrpSpPr>
          <p:nvPr/>
        </p:nvGrpSpPr>
        <p:grpSpPr>
          <a:xfrm>
            <a:off x="419861" y="2800952"/>
            <a:ext cx="4354270" cy="3132253"/>
            <a:chOff x="2320951" y="1277380"/>
            <a:chExt cx="7636085" cy="53502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319621-F3A0-5D75-9D1C-8F02C3F8D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" r="1159"/>
            <a:stretch/>
          </p:blipFill>
          <p:spPr>
            <a:xfrm>
              <a:off x="2320951" y="1277380"/>
              <a:ext cx="3775049" cy="53244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B1C5FE-26E6-0789-6849-0EA07DBAF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" r="198"/>
            <a:stretch/>
          </p:blipFill>
          <p:spPr>
            <a:xfrm>
              <a:off x="6096000" y="1277380"/>
              <a:ext cx="3861036" cy="535021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5B8828-10D2-B224-0DE1-121963A8C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-1231" r="-502" b="-1"/>
          <a:stretch/>
        </p:blipFill>
        <p:spPr>
          <a:xfrm>
            <a:off x="696575" y="670735"/>
            <a:ext cx="1997884" cy="2016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66B75F-4500-FEB2-6D12-5C145CB4C3CA}"/>
              </a:ext>
            </a:extLst>
          </p:cNvPr>
          <p:cNvSpPr txBox="1"/>
          <p:nvPr/>
        </p:nvSpPr>
        <p:spPr>
          <a:xfrm>
            <a:off x="2799171" y="888996"/>
            <a:ext cx="9058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Don’t forget to complete </a:t>
            </a:r>
            <a:r>
              <a:rPr lang="en-US" sz="3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My values pledge</a:t>
            </a:r>
            <a:r>
              <a:rPr lang="en-US" sz="3600" dirty="0"/>
              <a:t>!</a:t>
            </a:r>
          </a:p>
          <a:p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561E6B-0951-ADE3-9AA1-0B71BA9C578E}"/>
              </a:ext>
            </a:extLst>
          </p:cNvPr>
          <p:cNvGrpSpPr/>
          <p:nvPr/>
        </p:nvGrpSpPr>
        <p:grpSpPr>
          <a:xfrm>
            <a:off x="4020916" y="2394971"/>
            <a:ext cx="7610144" cy="2068057"/>
            <a:chOff x="3949796" y="1809550"/>
            <a:chExt cx="7610144" cy="20680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50395248-6DC8-CE77-6110-249E313BF42A}"/>
                </a:ext>
              </a:extLst>
            </p:cNvPr>
            <p:cNvSpPr/>
            <p:nvPr/>
          </p:nvSpPr>
          <p:spPr>
            <a:xfrm rot="14186275">
              <a:off x="4688439" y="2633906"/>
              <a:ext cx="477525" cy="1954811"/>
            </a:xfrm>
            <a:prstGeom prst="triangle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2CA39C-417C-77B6-EFE1-577CA180F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48715" r="11172" b="31618"/>
            <a:stretch>
              <a:fillRect/>
            </a:stretch>
          </p:blipFill>
          <p:spPr>
            <a:xfrm>
              <a:off x="5226517" y="1809550"/>
              <a:ext cx="6333423" cy="206805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1A25F6E-ADA6-D641-E24F-E6AE03B996D7}"/>
              </a:ext>
            </a:extLst>
          </p:cNvPr>
          <p:cNvSpPr txBox="1"/>
          <p:nvPr/>
        </p:nvSpPr>
        <p:spPr>
          <a:xfrm>
            <a:off x="10549289" y="2731495"/>
            <a:ext cx="95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HK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0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DB8C0-01D9-59A3-9925-FD9358F0F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3368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9">
            <a:extLst>
              <a:ext uri="{FF2B5EF4-FFF2-40B4-BE49-F238E27FC236}">
                <a16:creationId xmlns:a16="http://schemas.microsoft.com/office/drawing/2014/main" id="{22C9B03A-8C59-4445-A59D-F33DB5607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148" y="736600"/>
            <a:ext cx="10656028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Acknowledgements</a:t>
            </a:r>
            <a:endParaRPr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新細明體" panose="02020500000000000000" pitchFamily="18" charset="-12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We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would like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to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thank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the following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organisations and people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for permission to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use their images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:</a:t>
            </a:r>
            <a:endParaRPr lang="en-US" sz="1400" dirty="0">
              <a:solidFill>
                <a:srgbClr val="212121"/>
              </a:solidFill>
              <a:latin typeface="Calibr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新細明體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Verdana" panose="020B0604030504040204" pitchFamily="34" charset="0"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BEDAF-8DB9-CC17-3FF6-0AB5557FD9C4}"/>
              </a:ext>
            </a:extLst>
          </p:cNvPr>
          <p:cNvSpPr txBox="1"/>
          <p:nvPr/>
        </p:nvSpPr>
        <p:spPr>
          <a:xfrm>
            <a:off x="1074056" y="1643799"/>
            <a:ext cx="10656027" cy="469667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 err="1">
                <a:latin typeface="+mn-lt"/>
                <a:ea typeface="新細明體"/>
                <a:cs typeface="Arial"/>
              </a:rPr>
              <a:t>Aquir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 err="1">
                <a:latin typeface="+mn-lt"/>
                <a:ea typeface="新細明體"/>
                <a:cs typeface="Arial"/>
              </a:rPr>
              <a:t>blacklight_trace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>
                <a:latin typeface="+mn-lt"/>
                <a:ea typeface="新細明體"/>
                <a:cs typeface="Arial"/>
              </a:rPr>
              <a:t>Eagle -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 err="1">
                <a:latin typeface="+mn-lt"/>
                <a:ea typeface="新細明體"/>
                <a:cs typeface="Arial"/>
              </a:rPr>
              <a:t>evagattuso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>
                <a:latin typeface="+mn-lt"/>
                <a:ea typeface="新細明體"/>
                <a:cs typeface="Arial"/>
              </a:rPr>
              <a:t>Good Studio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>
                <a:latin typeface="+mn-lt"/>
                <a:ea typeface="新細明體"/>
                <a:cs typeface="Arial"/>
              </a:rPr>
              <a:t>Graphic Gurus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 err="1">
                <a:latin typeface="+mn-lt"/>
                <a:ea typeface="新細明體"/>
                <a:cs typeface="Arial"/>
              </a:rPr>
              <a:t>gui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</a:t>
            </a:r>
            <a:r>
              <a:rPr lang="en-US" altLang="zh-HK" sz="1400" dirty="0" err="1">
                <a:latin typeface="+mn-lt"/>
                <a:ea typeface="新細明體"/>
                <a:cs typeface="Arial"/>
              </a:rPr>
              <a:t>yong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</a:t>
            </a:r>
            <a:r>
              <a:rPr lang="en-US" altLang="zh-HK" sz="1400" dirty="0" err="1">
                <a:latin typeface="+mn-lt"/>
                <a:ea typeface="新細明體"/>
                <a:cs typeface="Arial"/>
              </a:rPr>
              <a:t>nian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>
                <a:latin typeface="+mn-lt"/>
                <a:ea typeface="新細明體"/>
                <a:cs typeface="Arial"/>
              </a:rPr>
              <a:t>Hung Chung Chih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 err="1">
                <a:latin typeface="+mn-lt"/>
                <a:ea typeface="新細明體"/>
                <a:cs typeface="Arial"/>
              </a:rPr>
              <a:t>hwongcc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 err="1">
                <a:latin typeface="+mn-lt"/>
                <a:ea typeface="新細明體"/>
                <a:cs typeface="Arial"/>
              </a:rPr>
              <a:t>hwongcc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 err="1">
                <a:latin typeface="+mn-lt"/>
                <a:ea typeface="新細明體"/>
                <a:cs typeface="Arial"/>
              </a:rPr>
              <a:t>karapati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 err="1">
                <a:latin typeface="+mn-lt"/>
                <a:ea typeface="新細明體"/>
                <a:cs typeface="Arial"/>
              </a:rPr>
              <a:t>maxximmm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>
                <a:latin typeface="+mn-lt"/>
                <a:ea typeface="新細明體"/>
                <a:cs typeface="Arial"/>
              </a:rPr>
              <a:t>Natalia </a:t>
            </a:r>
            <a:r>
              <a:rPr lang="en-US" altLang="zh-HK" sz="1400" dirty="0" err="1">
                <a:latin typeface="+mn-lt"/>
                <a:ea typeface="新細明體"/>
                <a:cs typeface="Arial"/>
              </a:rPr>
              <a:t>Udalova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>
                <a:latin typeface="+mn-lt"/>
                <a:ea typeface="新細明體"/>
                <a:cs typeface="Arial"/>
              </a:rPr>
              <a:t>Only Best PNG's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>
                <a:latin typeface="+mn-lt"/>
                <a:ea typeface="新細明體"/>
                <a:cs typeface="Arial"/>
              </a:rPr>
              <a:t>Patricia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HK" sz="1400" dirty="0" err="1">
                <a:latin typeface="+mn-lt"/>
                <a:ea typeface="新細明體"/>
                <a:cs typeface="Arial"/>
              </a:rPr>
              <a:t>photosomething</a:t>
            </a:r>
            <a:r>
              <a:rPr lang="en-US" altLang="zh-HK" sz="1400" dirty="0">
                <a:latin typeface="+mn-lt"/>
                <a:ea typeface="新細明體"/>
                <a:cs typeface="Arial"/>
              </a:rPr>
              <a:t> / stock.adobe.com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en-US" altLang="zh-HK" sz="1400" dirty="0">
              <a:latin typeface="+mn-lt"/>
              <a:ea typeface="新細明體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CA6D7-5C56-C17D-240E-CBD6F46ECB79}"/>
              </a:ext>
            </a:extLst>
          </p:cNvPr>
          <p:cNvSpPr txBox="1"/>
          <p:nvPr/>
        </p:nvSpPr>
        <p:spPr>
          <a:xfrm>
            <a:off x="4531360" y="1643799"/>
            <a:ext cx="6096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400" dirty="0"/>
              <a:t>Rawpixel.com / stock.adobe.com</a:t>
            </a:r>
          </a:p>
          <a:p>
            <a:r>
              <a:rPr lang="en-HK" sz="1400" dirty="0" err="1"/>
              <a:t>sajjat</a:t>
            </a:r>
            <a:r>
              <a:rPr lang="en-HK" sz="1400" dirty="0"/>
              <a:t> / stock.adobe.com</a:t>
            </a:r>
          </a:p>
          <a:p>
            <a:r>
              <a:rPr lang="en-HK" sz="1400" dirty="0" err="1"/>
              <a:t>solthanya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Stephan Haerer / stock.adobe.com</a:t>
            </a:r>
          </a:p>
          <a:p>
            <a:r>
              <a:rPr lang="en-HK" sz="1400" dirty="0" err="1"/>
              <a:t>Tatiana_kashko_photo</a:t>
            </a:r>
            <a:r>
              <a:rPr lang="en-HK" sz="1400" dirty="0"/>
              <a:t> / Shutterstock</a:t>
            </a:r>
          </a:p>
          <a:p>
            <a:r>
              <a:rPr lang="en-HK" sz="1400" dirty="0" err="1"/>
              <a:t>Tatiana_kashko_photo</a:t>
            </a:r>
            <a:r>
              <a:rPr lang="en-HK" sz="1400" dirty="0"/>
              <a:t> / Shutterstock</a:t>
            </a:r>
          </a:p>
          <a:p>
            <a:r>
              <a:rPr lang="en-HK" sz="1400" dirty="0" err="1"/>
              <a:t>Thaweewong</a:t>
            </a:r>
            <a:r>
              <a:rPr lang="en-HK" sz="1400" dirty="0"/>
              <a:t> </a:t>
            </a:r>
            <a:r>
              <a:rPr lang="en-HK" sz="1400" dirty="0" err="1"/>
              <a:t>Vichaiururoj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vacant - stock.adobe.com</a:t>
            </a:r>
          </a:p>
          <a:p>
            <a:r>
              <a:rPr lang="en-HK" sz="1400" dirty="0"/>
              <a:t>Vitaliy / stock.adobe.com</a:t>
            </a:r>
          </a:p>
          <a:p>
            <a:r>
              <a:rPr lang="en-HK" sz="1400" dirty="0" err="1"/>
              <a:t>YP_Studio</a:t>
            </a:r>
            <a:r>
              <a:rPr lang="en-HK" sz="1400" dirty="0"/>
              <a:t> / Shutterstock</a:t>
            </a:r>
          </a:p>
          <a:p>
            <a:r>
              <a:rPr lang="en-HK" sz="1400" dirty="0" err="1"/>
              <a:t>YP_Studio</a:t>
            </a:r>
            <a:r>
              <a:rPr lang="en-HK" sz="1400" dirty="0"/>
              <a:t> / Shutterstock</a:t>
            </a:r>
          </a:p>
          <a:p>
            <a:r>
              <a:rPr lang="az-Cyrl-AZ" sz="1400" dirty="0"/>
              <a:t>Наталья Удалова / </a:t>
            </a:r>
            <a:r>
              <a:rPr lang="en-HK" sz="1400" dirty="0"/>
              <a:t>stock.adobe.com</a:t>
            </a:r>
          </a:p>
          <a:p>
            <a:r>
              <a:rPr lang="ja-JP" altLang="en-US" sz="1400" dirty="0"/>
              <a:t>ヨーグル </a:t>
            </a:r>
            <a:r>
              <a:rPr lang="en-US" altLang="ja-JP" sz="1400" dirty="0"/>
              <a:t>/ </a:t>
            </a:r>
            <a:r>
              <a:rPr lang="en-HK" sz="1400" dirty="0"/>
              <a:t>stock.adobe.com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73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52CB24-5FB4-E0FC-E64D-FF4C5A479D37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24838-83EE-228A-C3EC-8FF7414D0E6F}"/>
              </a:ext>
            </a:extLst>
          </p:cNvPr>
          <p:cNvSpPr txBox="1"/>
          <p:nvPr/>
        </p:nvSpPr>
        <p:spPr>
          <a:xfrm>
            <a:off x="281493" y="321935"/>
            <a:ext cx="1191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In the magazine article, what did Kenny and Gina share?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0E1915-BB8C-DCC4-0FD5-C3148AEFED28}"/>
              </a:ext>
            </a:extLst>
          </p:cNvPr>
          <p:cNvGrpSpPr>
            <a:grpSpLocks noChangeAspect="1"/>
          </p:cNvGrpSpPr>
          <p:nvPr/>
        </p:nvGrpSpPr>
        <p:grpSpPr>
          <a:xfrm>
            <a:off x="2484637" y="1391725"/>
            <a:ext cx="7303776" cy="5203986"/>
            <a:chOff x="1960879" y="325120"/>
            <a:chExt cx="9168875" cy="65328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62CF5934-C229-F623-B7CA-BEDA3FFAC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371" r="2434" b="2371"/>
            <a:stretch/>
          </p:blipFill>
          <p:spPr>
            <a:xfrm>
              <a:off x="1960879" y="325120"/>
              <a:ext cx="4683761" cy="6532880"/>
            </a:xfrm>
            <a:prstGeom prst="rect">
              <a:avLst/>
            </a:prstGeom>
          </p:spPr>
        </p:pic>
        <p:pic>
          <p:nvPicPr>
            <p:cNvPr id="6" name="Picture 5" descr="A page of a paper with pictures&#10;&#10;AI-generated content may be incorrect.">
              <a:extLst>
                <a:ext uri="{FF2B5EF4-FFF2-40B4-BE49-F238E27FC236}">
                  <a16:creationId xmlns:a16="http://schemas.microsoft.com/office/drawing/2014/main" id="{3066258C-DB3A-C8CB-FD0A-A5197AF8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" t="2090" r="3464" b="3407"/>
            <a:stretch/>
          </p:blipFill>
          <p:spPr>
            <a:xfrm>
              <a:off x="6496086" y="330064"/>
              <a:ext cx="4633668" cy="65249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3253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0EB6E-A903-69CC-1CD3-57145FD2E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9D09AC-809E-C15C-1E90-AC8B807D77D1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CAAC2A-26DA-FBE4-B848-BF86DF1CE900}"/>
              </a:ext>
            </a:extLst>
          </p:cNvPr>
          <p:cNvSpPr txBox="1"/>
          <p:nvPr/>
        </p:nvSpPr>
        <p:spPr>
          <a:xfrm>
            <a:off x="281493" y="321935"/>
            <a:ext cx="1191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Where did they go?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10CFC-4A65-51CE-0837-1AC869FF8A42}"/>
              </a:ext>
            </a:extLst>
          </p:cNvPr>
          <p:cNvGrpSpPr>
            <a:grpSpLocks noChangeAspect="1"/>
          </p:cNvGrpSpPr>
          <p:nvPr/>
        </p:nvGrpSpPr>
        <p:grpSpPr>
          <a:xfrm>
            <a:off x="2484637" y="1391725"/>
            <a:ext cx="7303776" cy="5203986"/>
            <a:chOff x="1960879" y="325120"/>
            <a:chExt cx="9168875" cy="65328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C8FDFB50-6295-CBFC-7C82-7ADBDD363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371" r="2434" b="2371"/>
            <a:stretch/>
          </p:blipFill>
          <p:spPr>
            <a:xfrm>
              <a:off x="1960879" y="325120"/>
              <a:ext cx="4683761" cy="6532880"/>
            </a:xfrm>
            <a:prstGeom prst="rect">
              <a:avLst/>
            </a:prstGeom>
          </p:spPr>
        </p:pic>
        <p:pic>
          <p:nvPicPr>
            <p:cNvPr id="6" name="Picture 5" descr="A page of a paper with pictures&#10;&#10;AI-generated content may be incorrect.">
              <a:extLst>
                <a:ext uri="{FF2B5EF4-FFF2-40B4-BE49-F238E27FC236}">
                  <a16:creationId xmlns:a16="http://schemas.microsoft.com/office/drawing/2014/main" id="{7DA50497-F195-7F1E-C9B3-99F40E402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" t="2090" r="3464" b="3407"/>
            <a:stretch/>
          </p:blipFill>
          <p:spPr>
            <a:xfrm>
              <a:off x="6496086" y="330064"/>
              <a:ext cx="4633668" cy="65249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533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2EDD2-6699-CB61-225E-C5E75FA4C565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F5CD7-921F-EAC7-B1A8-E6B3D87B1D87}"/>
              </a:ext>
            </a:extLst>
          </p:cNvPr>
          <p:cNvSpPr txBox="1"/>
          <p:nvPr/>
        </p:nvSpPr>
        <p:spPr>
          <a:xfrm>
            <a:off x="281493" y="321935"/>
            <a:ext cx="1191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What can we learn from their experiences?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E2F40A-B996-1C74-DB2A-CBFE07C2B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439" y="1394847"/>
            <a:ext cx="3686296" cy="5212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8A03794-2A62-5F71-24C1-F6371CDE8407}"/>
              </a:ext>
            </a:extLst>
          </p:cNvPr>
          <p:cNvGrpSpPr/>
          <p:nvPr/>
        </p:nvGrpSpPr>
        <p:grpSpPr>
          <a:xfrm>
            <a:off x="1218180" y="2233282"/>
            <a:ext cx="9893468" cy="3992039"/>
            <a:chOff x="1218180" y="2233282"/>
            <a:chExt cx="9893468" cy="3992039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F03A3D0E-54F0-AC7C-743F-E284D86FE2B4}"/>
                </a:ext>
              </a:extLst>
            </p:cNvPr>
            <p:cNvSpPr/>
            <p:nvPr/>
          </p:nvSpPr>
          <p:spPr>
            <a:xfrm rot="9978191">
              <a:off x="2668166" y="3673324"/>
              <a:ext cx="453102" cy="2551997"/>
            </a:xfrm>
            <a:prstGeom prst="triangle">
              <a:avLst/>
            </a:prstGeom>
            <a:solidFill>
              <a:srgbClr val="EE77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4B4132-FCB6-6338-084F-7924FED6E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27" b="968"/>
            <a:stretch/>
          </p:blipFill>
          <p:spPr>
            <a:xfrm>
              <a:off x="1218180" y="2233282"/>
              <a:ext cx="9893468" cy="1858270"/>
            </a:xfrm>
            <a:prstGeom prst="roundRect">
              <a:avLst/>
            </a:prstGeom>
            <a:noFill/>
            <a:ln w="38100">
              <a:solidFill>
                <a:srgbClr val="E9849C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45551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62D2A-E30D-305A-62AC-2B501902D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D832C5-CB6B-278E-7A98-E2D843CCC230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4EFA2E-9BE0-25EA-F590-1C1A2B6AC77C}"/>
              </a:ext>
            </a:extLst>
          </p:cNvPr>
          <p:cNvSpPr txBox="1"/>
          <p:nvPr/>
        </p:nvSpPr>
        <p:spPr>
          <a:xfrm>
            <a:off x="281493" y="321935"/>
            <a:ext cx="1191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How can we learn to love our culture when we travel?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16763-E207-C87F-E72A-E1AD92747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439" y="1394847"/>
            <a:ext cx="3686296" cy="5212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F174503-ED8E-8123-EF72-E72A25166356}"/>
              </a:ext>
            </a:extLst>
          </p:cNvPr>
          <p:cNvGrpSpPr/>
          <p:nvPr/>
        </p:nvGrpSpPr>
        <p:grpSpPr>
          <a:xfrm>
            <a:off x="1218180" y="2233282"/>
            <a:ext cx="9893468" cy="3992039"/>
            <a:chOff x="1218180" y="2233282"/>
            <a:chExt cx="9893468" cy="3992039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E19D5AF6-AC25-5731-C8CB-514549A255A1}"/>
                </a:ext>
              </a:extLst>
            </p:cNvPr>
            <p:cNvSpPr/>
            <p:nvPr/>
          </p:nvSpPr>
          <p:spPr>
            <a:xfrm rot="9978191">
              <a:off x="2668166" y="3673324"/>
              <a:ext cx="453102" cy="2551997"/>
            </a:xfrm>
            <a:prstGeom prst="triangle">
              <a:avLst/>
            </a:prstGeom>
            <a:solidFill>
              <a:srgbClr val="EE77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236CDA-D130-FD08-4FB5-58A939698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27" b="968"/>
            <a:stretch/>
          </p:blipFill>
          <p:spPr>
            <a:xfrm>
              <a:off x="1218180" y="2233282"/>
              <a:ext cx="9893468" cy="1858270"/>
            </a:xfrm>
            <a:prstGeom prst="roundRect">
              <a:avLst/>
            </a:prstGeom>
            <a:noFill/>
            <a:ln w="38100">
              <a:solidFill>
                <a:srgbClr val="E9849C"/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B29CA2-BF7F-1D20-D4A4-87A1EDAAB9D4}"/>
              </a:ext>
            </a:extLst>
          </p:cNvPr>
          <p:cNvGrpSpPr/>
          <p:nvPr/>
        </p:nvGrpSpPr>
        <p:grpSpPr>
          <a:xfrm>
            <a:off x="6991805" y="4517422"/>
            <a:ext cx="5200195" cy="1343928"/>
            <a:chOff x="6239690" y="4498172"/>
            <a:chExt cx="5200195" cy="13439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C3FDDB-0342-A6D9-0E9D-0D478F11C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85" t="-1231" r="-502" b="-1"/>
            <a:stretch/>
          </p:blipFill>
          <p:spPr>
            <a:xfrm>
              <a:off x="6239690" y="4498172"/>
              <a:ext cx="1331607" cy="13439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D6769F-B283-1EFB-4146-5E67D437D6F6}"/>
                </a:ext>
              </a:extLst>
            </p:cNvPr>
            <p:cNvSpPr txBox="1"/>
            <p:nvPr/>
          </p:nvSpPr>
          <p:spPr>
            <a:xfrm>
              <a:off x="7221309" y="4807307"/>
              <a:ext cx="4218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masis MT Pro Black" panose="02040A04050005020304" pitchFamily="18" charset="0"/>
                </a:rPr>
                <a:t>Let’s find out!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3738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533EF-98D8-54E7-5162-A88011D44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CD1FB1-28C2-9175-C361-8C6D2401C4D6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A2E96-D116-7C62-0155-BED130641B6C}"/>
              </a:ext>
            </a:extLst>
          </p:cNvPr>
          <p:cNvSpPr txBox="1"/>
          <p:nvPr/>
        </p:nvSpPr>
        <p:spPr>
          <a:xfrm>
            <a:off x="281493" y="321935"/>
            <a:ext cx="1191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In the article, Kenny and Gina have done some travelling.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4D1AA-79E3-C0F6-3268-240F749F5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18" y="1587351"/>
            <a:ext cx="9507277" cy="2505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043BA4-F156-12D0-D1AE-CDD6CBA42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671" y="3690358"/>
            <a:ext cx="9202434" cy="2514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08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5C5A6-4C95-3344-14BF-1FAA6FEF4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BBE148-1C4B-DC2B-D51E-AB2E63C84575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A722C-D686-CF2D-220A-7BD8552837D3}"/>
              </a:ext>
            </a:extLst>
          </p:cNvPr>
          <p:cNvSpPr txBox="1"/>
          <p:nvPr/>
        </p:nvSpPr>
        <p:spPr>
          <a:xfrm>
            <a:off x="281493" y="321935"/>
            <a:ext cx="1191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Kenny went to Tokyo in Japan.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057404-1036-ED85-632C-5A8AE44F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18" y="1587351"/>
            <a:ext cx="9507277" cy="2505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CAE736-00BF-765F-50F6-A982CA7EAE35}"/>
              </a:ext>
            </a:extLst>
          </p:cNvPr>
          <p:cNvCxnSpPr>
            <a:cxnSpLocks/>
          </p:cNvCxnSpPr>
          <p:nvPr/>
        </p:nvCxnSpPr>
        <p:spPr>
          <a:xfrm>
            <a:off x="1126808" y="3122989"/>
            <a:ext cx="22208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41770F4-E1F9-8ED0-67DB-AE5FB46D3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671" y="3690358"/>
            <a:ext cx="9202434" cy="2514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7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0C9A5-7A6E-DBB6-B732-D7E263B43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B1DC46-4CC9-6C18-CFAB-7B179DB1F09D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B59F3-94C7-126C-FCC0-0E005DB71349}"/>
              </a:ext>
            </a:extLst>
          </p:cNvPr>
          <p:cNvSpPr txBox="1"/>
          <p:nvPr/>
        </p:nvSpPr>
        <p:spPr>
          <a:xfrm>
            <a:off x="281493" y="321935"/>
            <a:ext cx="1191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Gina went to different Chinese cities.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064965-D293-7E3B-C1AE-093F2885F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18" y="1587351"/>
            <a:ext cx="9507277" cy="2505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6558C6-25D8-9EED-F311-9046F5AE6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671" y="3690358"/>
            <a:ext cx="9202434" cy="2514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D9FA31-8885-4E9A-66E3-5FA3EEC6CE79}"/>
              </a:ext>
            </a:extLst>
          </p:cNvPr>
          <p:cNvCxnSpPr>
            <a:cxnSpLocks/>
          </p:cNvCxnSpPr>
          <p:nvPr/>
        </p:nvCxnSpPr>
        <p:spPr>
          <a:xfrm>
            <a:off x="5435337" y="5835192"/>
            <a:ext cx="22208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D745DD-25FA-1B68-E5A3-71E0DCCDA41E}"/>
              </a:ext>
            </a:extLst>
          </p:cNvPr>
          <p:cNvCxnSpPr>
            <a:cxnSpLocks/>
          </p:cNvCxnSpPr>
          <p:nvPr/>
        </p:nvCxnSpPr>
        <p:spPr>
          <a:xfrm>
            <a:off x="3513547" y="6129660"/>
            <a:ext cx="22208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8556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6AF86-1661-53A9-C67C-A35490AEF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2A25E8-A027-F457-A0AA-4F6CC4572FB1}"/>
              </a:ext>
            </a:extLst>
          </p:cNvPr>
          <p:cNvSpPr/>
          <p:nvPr/>
        </p:nvSpPr>
        <p:spPr>
          <a:xfrm>
            <a:off x="0" y="0"/>
            <a:ext cx="12192000" cy="1441342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1D0B6-09C6-32CF-C967-0F129D79279D}"/>
              </a:ext>
            </a:extLst>
          </p:cNvPr>
          <p:cNvSpPr txBox="1"/>
          <p:nvPr/>
        </p:nvSpPr>
        <p:spPr>
          <a:xfrm>
            <a:off x="281493" y="182450"/>
            <a:ext cx="11910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It is fun to travel because we can do lots of fun </a:t>
            </a:r>
            <a:br>
              <a:rPr lang="en-US" sz="3600" b="1" dirty="0">
                <a:solidFill>
                  <a:prstClr val="black"/>
                </a:solidFill>
              </a:rPr>
            </a:br>
            <a:r>
              <a:rPr lang="en-US" sz="3600" b="1" dirty="0">
                <a:solidFill>
                  <a:prstClr val="black"/>
                </a:solidFill>
              </a:rPr>
              <a:t>activities but there’s more! Do you know what that is?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918FD-9638-4989-00B8-BE255D06D3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918" y="1587351"/>
            <a:ext cx="9507277" cy="2505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6FA3B6-30E6-24A5-7998-D16B66E6CD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7671" y="3690358"/>
            <a:ext cx="9202434" cy="2514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AAFA43-C00B-04A6-C166-07E5FF8C86C1}"/>
              </a:ext>
            </a:extLst>
          </p:cNvPr>
          <p:cNvGrpSpPr/>
          <p:nvPr/>
        </p:nvGrpSpPr>
        <p:grpSpPr>
          <a:xfrm>
            <a:off x="1038386" y="2619214"/>
            <a:ext cx="10182387" cy="2154264"/>
            <a:chOff x="1038386" y="2619214"/>
            <a:chExt cx="10182387" cy="215426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EEE628-6067-6C5D-89E0-4BEEC437F26F}"/>
                </a:ext>
              </a:extLst>
            </p:cNvPr>
            <p:cNvSpPr/>
            <p:nvPr/>
          </p:nvSpPr>
          <p:spPr>
            <a:xfrm>
              <a:off x="1038386" y="2619214"/>
              <a:ext cx="10182387" cy="21542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5566A5-04D9-ABFB-4F14-1726D42C64D6}"/>
                </a:ext>
              </a:extLst>
            </p:cNvPr>
            <p:cNvSpPr txBox="1"/>
            <p:nvPr/>
          </p:nvSpPr>
          <p:spPr>
            <a:xfrm>
              <a:off x="2440529" y="3090747"/>
              <a:ext cx="73389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masis MT Pro Black" panose="02040A04050005020304" pitchFamily="18" charset="0"/>
                </a:rPr>
                <a:t>We can learn a lot about a culture when we travel!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09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CURRENT_PLAYER_ID" val="universal"/>
  <p:tag name="ISPRING_PRESENTATION_COURSE_TITLE" val="plet2e_1a_c1_p10_values"/>
  <p:tag name="ISPRING_LMS_API_VERSION" val="SCORM 2004 (4th edition)"/>
  <p:tag name="ISPRING_ULTRA_SCORM_COURSE_ID" val="ED55F2C1-FC3D-4F8D-816A-EDAC88D5D1DC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FIRST_PUBLISH" val="1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_ULTRA_SCORM_COURCE_TITLE" val="PLE3E 5A Chapter 6 Values PP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5A\\01_SB\\03_Tagged resources&quot;],[&quot;\uFFFD_\uFFFD\u000E{5F9A7829-1E97-428D-BE66-302A644CD4A7}&quot;,&quot;C:\\Users\\HK1-UCatherineLeung\\OneDrive - Pearson PLC\\Digital\\ePub\\1B\\01_SB\\03_Tagged resourc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}}"/>
  <p:tag name="ISPRING_SCORM_RATE_QUIZZES" val="0"/>
  <p:tag name="ISPRING_PRESENTATION_TITLE" val="PLE3E 5A Chapter 6 Values 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8BB31-1DC1-451A-87E1-9C322EAD150C}:393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A48CA1-4B09-4E4A-AF8C-8CE9B997CE78}:39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995C02-092A-498A-AD82-5A4646E6612B}:39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8A296A-0C2E-47A9-B107-B659C3E162BA}:39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30E202-5987-42E6-AD51-6D9B9ECCBE0F}:39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570FA3-ED6C-47B2-98D0-42ED6AE4ECD2}:39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1F2F41-4C7E-48CD-88EC-46E5BF02F0E2}:39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F75C86-E8D3-4AEC-9DB7-5CDF25F5ADF5}:392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749489-E13A-45AA-8707-271532AE03BB}:394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73BB16-5F2F-4BA5-A6FA-7892E7A947DF}:39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DC6927-CDBC-4BAD-B50D-9F7FEC8EDE3A}:2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B7F079-9D43-4AC4-B115-91B449D6FD48}:38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47D121-9C12-40E8-BA85-0839C33B50E5}:39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131B59-03CF-4BA6-A4E1-EFF2D6CF728E}:39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FA7CDC-0E50-43EE-8264-C445F3560E31}:39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B96CBE-22FD-4110-8C07-2CA16A04F8EA}:39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A5276B-B144-4645-AC26-8144B02C292D}:39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3EAABB-4D18-4589-B2BA-A958991B40A6}:393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65DFA1-001E-4FF3-8BA9-7A9BECD8E137}:39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194019-af41-4f5f-90aa-3f3df5d17659" xsi:nil="true"/>
    <lcf76f155ced4ddcb4097134ff3c332f xmlns="6a719dc3-2774-4bb3-bd51-e2fea1f3384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88A1FB6-7F34-4D0C-9C08-0E53346F2F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4EEA53-EE9F-4891-999A-8B32D9B701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2886C7-D235-42F9-A479-901AEB593829}">
  <ds:schemaRefs>
    <ds:schemaRef ds:uri="http://purl.org/dc/elements/1.1/"/>
    <ds:schemaRef ds:uri="ea194019-af41-4f5f-90aa-3f3df5d17659"/>
    <ds:schemaRef ds:uri="http://purl.org/dc/terms/"/>
    <ds:schemaRef ds:uri="http://schemas.microsoft.com/office/2006/documentManagement/types"/>
    <ds:schemaRef ds:uri="6a719dc3-2774-4bb3-bd51-e2fea1f33844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5439</TotalTime>
  <Words>630</Words>
  <Application>Microsoft Office PowerPoint</Application>
  <PresentationFormat>Widescreen</PresentationFormat>
  <Paragraphs>110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Amasis MT Pro Black</vt:lpstr>
      <vt:lpstr>Wingdings</vt:lpstr>
      <vt:lpstr>Candara</vt:lpstr>
      <vt:lpstr>Open Sans ExtraBold</vt:lpstr>
      <vt:lpstr>Calibri Light</vt:lpstr>
      <vt:lpstr>Verdana</vt:lpstr>
      <vt:lpstr>Arial Rounded MT Bold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© Pearson Education Asia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5A Chapter 6 Values PPT</dc:title>
  <dc:creator>Wendy So;© Pearson Education Asia Limited</dc:creator>
  <cp:lastModifiedBy>Catherine Leung</cp:lastModifiedBy>
  <cp:revision>7</cp:revision>
  <dcterms:created xsi:type="dcterms:W3CDTF">2022-06-28T02:17:12Z</dcterms:created>
  <dcterms:modified xsi:type="dcterms:W3CDTF">2025-08-31T04:46:23Z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  <property fmtid="{D5CDD505-2E9C-101B-9397-08002B2CF9AE}" pid="4" name="Order">
    <vt:r8>47654100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