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notesMasterIdLst>
    <p:notesMasterId r:id="rId26"/>
  </p:notesMasterIdLst>
  <p:handoutMasterIdLst>
    <p:handoutMasterId r:id="rId27"/>
  </p:handoutMasterIdLst>
  <p:sldIdLst>
    <p:sldId id="267" r:id="rId5"/>
    <p:sldId id="270" r:id="rId6"/>
    <p:sldId id="272" r:id="rId7"/>
    <p:sldId id="275" r:id="rId8"/>
    <p:sldId id="268" r:id="rId9"/>
    <p:sldId id="274" r:id="rId10"/>
    <p:sldId id="276" r:id="rId11"/>
    <p:sldId id="278" r:id="rId12"/>
    <p:sldId id="280" r:id="rId13"/>
    <p:sldId id="281" r:id="rId14"/>
    <p:sldId id="282" r:id="rId15"/>
    <p:sldId id="277" r:id="rId16"/>
    <p:sldId id="286" r:id="rId17"/>
    <p:sldId id="269" r:id="rId18"/>
    <p:sldId id="283" r:id="rId19"/>
    <p:sldId id="284" r:id="rId20"/>
    <p:sldId id="285" r:id="rId21"/>
    <p:sldId id="279" r:id="rId22"/>
    <p:sldId id="287" r:id="rId23"/>
    <p:sldId id="263" r:id="rId24"/>
    <p:sldId id="366" r:id="rId25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82760-C951-1BFF-29C2-9DED795D81D5}" name="Vivian Tang" initials="VT" userId="S::vivian.tang@pearson.com::c38f7cfe-078d-4502-85d2-92bb7fe749f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Cheung" initials="CC" lastIdx="2" clrIdx="0">
    <p:extLst>
      <p:ext uri="{19B8F6BF-5375-455C-9EA6-DF929625EA0E}">
        <p15:presenceInfo xmlns:p15="http://schemas.microsoft.com/office/powerpoint/2012/main" userId="S::sintingc@hku.hk::3cffd5d2-6e65-44c2-9b24-51bfed1f6c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803B"/>
    <a:srgbClr val="7961AA"/>
    <a:srgbClr val="634993"/>
    <a:srgbClr val="4663A7"/>
    <a:srgbClr val="FFFFFF"/>
    <a:srgbClr val="B1A3CF"/>
    <a:srgbClr val="90CE9C"/>
    <a:srgbClr val="95BFE5"/>
    <a:srgbClr val="0091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936A29-B0EA-46E0-A7D5-D4B41598CEBF}" v="1" dt="2025-10-14T01:29:54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38" d="100"/>
          <a:sy n="138" d="100"/>
        </p:scale>
        <p:origin x="138" y="58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32"/>
    </p:cViewPr>
  </p:sorterViewPr>
  <p:notesViewPr>
    <p:cSldViewPr snapToGrid="0" showGuides="1">
      <p:cViewPr varScale="1">
        <p:scale>
          <a:sx n="54" d="100"/>
          <a:sy n="54" d="100"/>
        </p:scale>
        <p:origin x="2564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F03CD8-4E55-B584-59A7-7634B61DDF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FD374-84E2-00FA-0C21-24FA57857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H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6346B7-9D3F-8006-AA6B-0B999DC796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63C06-8FCD-DAB3-9647-DEB7800D80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08155031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A02F1-6D9A-4DAB-AAD9-9704A7AE43E7}" type="datetimeFigureOut">
              <a:rPr lang="en-HK" smtClean="0"/>
              <a:t>14/10/2025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A35C6-868C-4C44-A9DF-14B3536FE50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64434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24224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5307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60216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12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53622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62726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14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28240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15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1965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16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48689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17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88344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18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56744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19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87112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7781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20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27487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21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97793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78499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99163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0800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12823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49953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71596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A35C6-868C-4C44-A9DF-14B3536FE507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21170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CEF8CF-D578-E21E-0351-98B2740BD4FB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C8F3909-3A9D-8837-CDC3-3607C5D747B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B699779-6258-DB92-E138-0978F71E62A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B23BE9EC-4040-34E5-7895-4DF5932333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C2DB5FD-8123-612D-0C89-E34ABAE17D8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48DD87F-EAC1-68DE-93E9-5F6B7F4425F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EB1EBC88-DEF9-76B2-7B1F-F868AE2806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3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154122-EBCC-0AF2-2ABB-E39FD7FA802C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565A6FA-44AB-63E7-4B9C-183EF7211E4C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6BFE055-E69E-D78A-30B7-85B495F1EB99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4813C5E9-DEB5-1E69-94A6-33AA4BEDEC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C4708F5-85C4-C6AA-2361-068890F1009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8C209E9-8599-BDC8-E69A-8B8612B64B69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C5DEB804-8BF9-8D81-75B5-48BF664BF1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59E1F8-9CA9-445F-DB2D-41EE966150F7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360F1F9-1D43-D1E5-4C5D-F00E7A9E183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2DD0F8-0389-D26E-ACD3-371E9DF0C2D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AC1FBFCC-6AFF-10C8-9F1A-57A84D53302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BA8B3D1-B558-75D4-08C8-E69C029DCAE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F9594EE-3EF8-7CD9-3F7C-4DC1527B21C1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A97A5A9A-6871-A083-CB61-8F6DEAF6AF2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18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F5B6BEA-58ED-932F-6509-1A3254FB184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6A7A550-A01F-62F3-BE63-47A367E7E498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35E5FE7-20F4-30B5-F0AA-D9EE5878229E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E81FA90F-C56F-AC09-4127-36922002EE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35C5E95-9680-1E9D-9027-0D8BF9F00211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04BA91-0D4D-2A96-C075-13720A0DCE6C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F515860F-7B06-02A6-5FCF-61CB776B43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14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DFAD9-D7CC-29B5-BF5F-E0CBEC690F4F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39F93A-2CAA-AE0E-309B-CA9897D8BFAB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A39367-C0D5-C23A-471C-BB9061300C25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0432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1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597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8">
            <a:extLst>
              <a:ext uri="{FF2B5EF4-FFF2-40B4-BE49-F238E27FC236}">
                <a16:creationId xmlns:a16="http://schemas.microsoft.com/office/drawing/2014/main" id="{544B7516-0C83-C7CD-9D01-CBCEB148B84F}"/>
              </a:ext>
            </a:extLst>
          </p:cNvPr>
          <p:cNvSpPr/>
          <p:nvPr userDrawn="1"/>
        </p:nvSpPr>
        <p:spPr>
          <a:xfrm>
            <a:off x="0" y="-26988"/>
            <a:ext cx="12192000" cy="1208088"/>
          </a:xfrm>
          <a:prstGeom prst="rect">
            <a:avLst/>
          </a:prstGeom>
          <a:solidFill>
            <a:srgbClr val="00A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527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BF3B0-FF2A-9107-9BF0-A04C47461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ABDB45-E3CB-FCBE-800E-2243A7A9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C3236-933A-6B6A-95ED-618AE2728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33B36-EF55-C17E-186A-8CBA7BC09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13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22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B8A33D4-AF13-28D7-770C-2FBF0A02935F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89D702-0C85-112A-4DC8-167703C55CE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E5EF1F-8B48-3EDA-D272-76E7C5042097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B818B27-4D9A-216F-0121-BE827DE31F3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1EE0CF3-C468-5B89-BAEA-485A2DCAB15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2AB38D48-9520-DCF4-9472-3D565265FE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181007C-8EDB-62DB-A39E-3915D40EF2A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DB01A9-2309-934B-862E-DA6BCAAF332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D4A044E-5A93-14D1-5DFA-4CC729724B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6172D3-81E6-1879-7F5A-C75C731E58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CD6B676-F1F9-7D36-26EA-F6DEBA1B35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89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34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48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7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96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7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86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58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53A50D4-A497-EFC6-9330-51CD1F483AF6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EAB863-A42D-79FD-0E04-45F84045428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5B1D4B-ADA6-BD32-01F5-8C9F3725622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2BF7D325-C812-1B0B-3C75-A7E479FCF3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39209C8-693A-7F07-39B2-61D4D56F330F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85E3776-7C8E-6329-4783-38EA57456F40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67A4F57D-CA74-C3B1-B57C-9770CF6F47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8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5CD5D9-391B-B207-876C-C7AF84ED0064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4D3D7A7-C814-DAFE-6327-C6695E83FFD8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A9CE83-1C52-103E-79A3-E195CB109E2F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4F165C40-6956-635D-7D2C-6820E0FF9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1D9F563-FA34-BC0E-7EB4-A41CC645340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12F478-2D80-03B8-ADC9-C4EBA594CC2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C09F0CC5-76DE-6C93-D0D2-97BB9BBD02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4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0DF217-0C4F-F0A9-74C3-55462FE77CE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90D7767-C9F1-5FB9-A13B-85FE03A9E45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494E3C6-B65E-90BC-E6EA-11D377DB6955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99C1E154-A93F-9055-714B-8A1BCFB23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61BEA69-624C-CF1D-0F68-2BA52CE6402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95F2AB5-4A01-4E7A-5DAF-FDB8D0E3DD6A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C92D62B3-E1B1-B607-4075-4D1CB348F4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8EAC136-A929-EC0C-2258-CED8E9808D0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69129E-D705-00BE-F392-24AD958316C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B2916D-125B-C113-B56D-07D2B1090235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1C0789F4-BB34-E984-2454-38C8295780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DC92C39-1104-4ACB-35B7-CD5D25437E46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5A49506-B69E-7947-A78E-553B3D5588AA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35F5CD8F-E41F-755A-73FC-0EA35D28C6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62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A432370-C7A1-BEE2-3BE0-6A968D8E3191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48ADA97-ADE5-8132-1451-A5D9201BFE75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73E5BB4-1CA0-D3E1-69D5-8E59C551E7D4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4324896E-568A-4FDB-36AC-616D770D27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83BFE5D-5828-9DEA-5933-37254703FC01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20FCE1E-85FD-6EAB-28F5-5E064F35AE6A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B1CC5633-2949-80F0-2FC2-BAE8CB9ABB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E6FF6AF-F535-B40B-97AC-CE9A3A803287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88CD483-A2F8-7162-D56E-2765A0EDF66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2F2492-10C0-05D5-12D4-B6A571C1DB8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90B63051-8870-AE64-0029-6DA30753DA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279B9B3-9107-5C24-CB2D-4A9F2D1C556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C36F1F6-7C46-B764-6FAC-3016DD7E48F3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F9B5CA9F-95AF-2074-196C-80D97777B1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5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A3E604-77A6-0BD8-BCDA-1EA316A92ECB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4DFC23A-577B-06AF-DE31-18D2AC04F901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190AD62-9B9D-B4E4-2173-DEA78C3BD10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3503595" cy="584234"/>
              <a:chOff x="3158571" y="2651574"/>
              <a:chExt cx="3503595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09067086-0593-1F38-6603-9CBE5AE5C2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6624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5B08A86-2BD2-51C6-003F-E6083BEF2C3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4809775-DE8D-75BE-7127-07215F7752D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4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3135F32A-F45A-494B-03E3-9F96A3ACED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19" y="2770196"/>
            <a:ext cx="2448000" cy="4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64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8575382-DB00-4E13-EB2D-815A8BECC485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1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5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9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0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5BC0A-8E04-79F9-AA16-931DA34D2E06}"/>
              </a:ext>
            </a:extLst>
          </p:cNvPr>
          <p:cNvSpPr txBox="1"/>
          <p:nvPr/>
        </p:nvSpPr>
        <p:spPr>
          <a:xfrm>
            <a:off x="3048000" y="366414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opinions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9CA15A0-9521-B8ED-78F9-66E6EB0C8926}"/>
              </a:ext>
            </a:extLst>
          </p:cNvPr>
          <p:cNvSpPr txBox="1"/>
          <p:nvPr/>
        </p:nvSpPr>
        <p:spPr>
          <a:xfrm>
            <a:off x="9144000" y="469072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</a:pPr>
            <a:r>
              <a:rPr lang="en-US" sz="4400" b="1" dirty="0">
                <a:solidFill>
                  <a:schemeClr val="bg1"/>
                </a:solidFill>
              </a:rPr>
              <a:t>Chapter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257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A040683-67B7-4ED1-A20B-0B241C9783A0}"/>
              </a:ext>
            </a:extLst>
          </p:cNvPr>
          <p:cNvSpPr/>
          <p:nvPr/>
        </p:nvSpPr>
        <p:spPr>
          <a:xfrm>
            <a:off x="1801504" y="2725329"/>
            <a:ext cx="2715905" cy="51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C9AB1C-D0BB-4D45-BC16-2B9467CFDFD4}"/>
              </a:ext>
            </a:extLst>
          </p:cNvPr>
          <p:cNvSpPr/>
          <p:nvPr/>
        </p:nvSpPr>
        <p:spPr>
          <a:xfrm>
            <a:off x="2720943" y="2639058"/>
            <a:ext cx="936656" cy="716836"/>
          </a:xfrm>
          <a:custGeom>
            <a:avLst/>
            <a:gdLst>
              <a:gd name="connsiteX0" fmla="*/ 0 w 936656"/>
              <a:gd name="connsiteY0" fmla="*/ 358418 h 716836"/>
              <a:gd name="connsiteX1" fmla="*/ 468328 w 936656"/>
              <a:gd name="connsiteY1" fmla="*/ 0 h 716836"/>
              <a:gd name="connsiteX2" fmla="*/ 936656 w 936656"/>
              <a:gd name="connsiteY2" fmla="*/ 358418 h 716836"/>
              <a:gd name="connsiteX3" fmla="*/ 468328 w 936656"/>
              <a:gd name="connsiteY3" fmla="*/ 716836 h 716836"/>
              <a:gd name="connsiteX4" fmla="*/ 0 w 936656"/>
              <a:gd name="connsiteY4" fmla="*/ 358418 h 71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656" h="716836" extrusionOk="0">
                <a:moveTo>
                  <a:pt x="0" y="358418"/>
                </a:moveTo>
                <a:cubicBezTo>
                  <a:pt x="-30935" y="124091"/>
                  <a:pt x="255657" y="-16694"/>
                  <a:pt x="468328" y="0"/>
                </a:cubicBezTo>
                <a:cubicBezTo>
                  <a:pt x="707290" y="11062"/>
                  <a:pt x="978519" y="147977"/>
                  <a:pt x="936656" y="358418"/>
                </a:cubicBezTo>
                <a:cubicBezTo>
                  <a:pt x="916651" y="516482"/>
                  <a:pt x="707698" y="776827"/>
                  <a:pt x="468328" y="716836"/>
                </a:cubicBezTo>
                <a:cubicBezTo>
                  <a:pt x="226787" y="693234"/>
                  <a:pt x="44074" y="552740"/>
                  <a:pt x="0" y="358418"/>
                </a:cubicBezTo>
                <a:close/>
              </a:path>
            </a:pathLst>
          </a:custGeom>
          <a:noFill/>
          <a:ln w="762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2" name="object 81">
            <a:extLst>
              <a:ext uri="{FF2B5EF4-FFF2-40B4-BE49-F238E27FC236}">
                <a16:creationId xmlns:a16="http://schemas.microsoft.com/office/drawing/2014/main" id="{75DD6A4C-4A52-68C4-4C39-E60F5EB05D79}"/>
              </a:ext>
            </a:extLst>
          </p:cNvPr>
          <p:cNvSpPr txBox="1"/>
          <p:nvPr/>
        </p:nvSpPr>
        <p:spPr>
          <a:xfrm>
            <a:off x="530942" y="348958"/>
            <a:ext cx="11444748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Can you find more examples in the magazine article?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F80B99-28FE-4330-806D-8F131FD335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215" y="2215086"/>
            <a:ext cx="8609240" cy="1020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79745-7F75-4A05-AEE1-62BB0E87D5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10"/>
          <a:stretch/>
        </p:blipFill>
        <p:spPr>
          <a:xfrm>
            <a:off x="6932598" y="3712190"/>
            <a:ext cx="4213253" cy="2725936"/>
          </a:xfrm>
          <a:prstGeom prst="round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2203A1-FAF5-47CF-98CD-A8083B1F777F}"/>
              </a:ext>
            </a:extLst>
          </p:cNvPr>
          <p:cNvSpPr txBox="1"/>
          <p:nvPr/>
        </p:nvSpPr>
        <p:spPr>
          <a:xfrm>
            <a:off x="2204300" y="3696557"/>
            <a:ext cx="200584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an opinion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D3985B27-421B-4B8A-9648-95CB16D8475E}"/>
              </a:ext>
            </a:extLst>
          </p:cNvPr>
          <p:cNvSpPr/>
          <p:nvPr/>
        </p:nvSpPr>
        <p:spPr>
          <a:xfrm>
            <a:off x="3098042" y="3374408"/>
            <a:ext cx="218364" cy="33778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EC3540-5440-40AC-AF25-EF584431584A}"/>
              </a:ext>
            </a:extLst>
          </p:cNvPr>
          <p:cNvSpPr txBox="1"/>
          <p:nvPr/>
        </p:nvSpPr>
        <p:spPr>
          <a:xfrm>
            <a:off x="2023374" y="3658693"/>
            <a:ext cx="2367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an adjective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5B5B3E46-2A37-49A3-B838-D4D34D78DB05}"/>
              </a:ext>
            </a:extLst>
          </p:cNvPr>
          <p:cNvSpPr/>
          <p:nvPr/>
        </p:nvSpPr>
        <p:spPr>
          <a:xfrm>
            <a:off x="3098042" y="3227829"/>
            <a:ext cx="218364" cy="41234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21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 animBg="1"/>
      <p:bldP spid="15" grpId="1" animBg="1"/>
      <p:bldP spid="17" grpId="0" animBg="1"/>
      <p:bldP spid="22" grpId="0" animBg="1"/>
      <p:bldP spid="22" grpId="1" animBg="1"/>
      <p:bldP spid="23" grpId="0"/>
      <p:bldP spid="23" grpId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41B466A-732C-4AD6-8819-C20B6E92F626}"/>
              </a:ext>
            </a:extLst>
          </p:cNvPr>
          <p:cNvSpPr/>
          <p:nvPr/>
        </p:nvSpPr>
        <p:spPr>
          <a:xfrm>
            <a:off x="1913165" y="3888259"/>
            <a:ext cx="2772000" cy="51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CEEEF3-ECE1-4355-94CD-696E2E123AA5}"/>
              </a:ext>
            </a:extLst>
          </p:cNvPr>
          <p:cNvSpPr/>
          <p:nvPr/>
        </p:nvSpPr>
        <p:spPr>
          <a:xfrm>
            <a:off x="4028647" y="3846319"/>
            <a:ext cx="633674" cy="628069"/>
          </a:xfrm>
          <a:custGeom>
            <a:avLst/>
            <a:gdLst>
              <a:gd name="connsiteX0" fmla="*/ 0 w 633674"/>
              <a:gd name="connsiteY0" fmla="*/ 314035 h 628069"/>
              <a:gd name="connsiteX1" fmla="*/ 316837 w 633674"/>
              <a:gd name="connsiteY1" fmla="*/ 0 h 628069"/>
              <a:gd name="connsiteX2" fmla="*/ 633674 w 633674"/>
              <a:gd name="connsiteY2" fmla="*/ 314035 h 628069"/>
              <a:gd name="connsiteX3" fmla="*/ 316837 w 633674"/>
              <a:gd name="connsiteY3" fmla="*/ 628070 h 628069"/>
              <a:gd name="connsiteX4" fmla="*/ 0 w 633674"/>
              <a:gd name="connsiteY4" fmla="*/ 314035 h 62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674" h="628069" extrusionOk="0">
                <a:moveTo>
                  <a:pt x="0" y="314035"/>
                </a:moveTo>
                <a:cubicBezTo>
                  <a:pt x="-16484" y="121214"/>
                  <a:pt x="154382" y="-4549"/>
                  <a:pt x="316837" y="0"/>
                </a:cubicBezTo>
                <a:cubicBezTo>
                  <a:pt x="484366" y="4189"/>
                  <a:pt x="664863" y="131291"/>
                  <a:pt x="633674" y="314035"/>
                </a:cubicBezTo>
                <a:cubicBezTo>
                  <a:pt x="623318" y="466825"/>
                  <a:pt x="486771" y="643784"/>
                  <a:pt x="316837" y="628070"/>
                </a:cubicBezTo>
                <a:cubicBezTo>
                  <a:pt x="145941" y="622430"/>
                  <a:pt x="31644" y="484868"/>
                  <a:pt x="0" y="314035"/>
                </a:cubicBezTo>
                <a:close/>
              </a:path>
            </a:pathLst>
          </a:custGeom>
          <a:noFill/>
          <a:ln w="762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2" name="object 81">
            <a:extLst>
              <a:ext uri="{FF2B5EF4-FFF2-40B4-BE49-F238E27FC236}">
                <a16:creationId xmlns:a16="http://schemas.microsoft.com/office/drawing/2014/main" id="{75DD6A4C-4A52-68C4-4C39-E60F5EB05D79}"/>
              </a:ext>
            </a:extLst>
          </p:cNvPr>
          <p:cNvSpPr txBox="1"/>
          <p:nvPr/>
        </p:nvSpPr>
        <p:spPr>
          <a:xfrm>
            <a:off x="530942" y="348958"/>
            <a:ext cx="11444748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Can you find more examples in the magazine article?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4CCABA-EDC0-4D3B-8FBF-88B4B6C825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154" y="1695391"/>
            <a:ext cx="11553692" cy="26604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99E288-07B9-49D0-A496-38E3783E48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9905" y="3607085"/>
            <a:ext cx="3521278" cy="2918667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0AC10A56-D304-4BB8-9B38-10EC1F10AF44}"/>
              </a:ext>
            </a:extLst>
          </p:cNvPr>
          <p:cNvSpPr/>
          <p:nvPr/>
        </p:nvSpPr>
        <p:spPr>
          <a:xfrm>
            <a:off x="4251724" y="4474388"/>
            <a:ext cx="218364" cy="33778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82357B-FDBF-4149-A3C4-96552771B721}"/>
              </a:ext>
            </a:extLst>
          </p:cNvPr>
          <p:cNvSpPr txBox="1"/>
          <p:nvPr/>
        </p:nvSpPr>
        <p:spPr>
          <a:xfrm>
            <a:off x="3177056" y="4758673"/>
            <a:ext cx="2367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an adjective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F98C77-32FB-47DA-9BDE-3049B8D88201}"/>
              </a:ext>
            </a:extLst>
          </p:cNvPr>
          <p:cNvSpPr txBox="1"/>
          <p:nvPr/>
        </p:nvSpPr>
        <p:spPr>
          <a:xfrm>
            <a:off x="2196002" y="4831853"/>
            <a:ext cx="200584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an opinion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CEA022AB-68EE-49A6-A04D-DDE03F8E8817}"/>
              </a:ext>
            </a:extLst>
          </p:cNvPr>
          <p:cNvSpPr/>
          <p:nvPr/>
        </p:nvSpPr>
        <p:spPr>
          <a:xfrm>
            <a:off x="3098042" y="4341729"/>
            <a:ext cx="218364" cy="41234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18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6" grpId="1" animBg="1"/>
      <p:bldP spid="11" grpId="0" animBg="1"/>
      <p:bldP spid="11" grpId="1" animBg="1"/>
      <p:bldP spid="13" grpId="0"/>
      <p:bldP spid="13" grpId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4E34177B-3646-41D4-9D3C-8BB5EA1401CD}"/>
              </a:ext>
            </a:extLst>
          </p:cNvPr>
          <p:cNvSpPr/>
          <p:nvPr/>
        </p:nvSpPr>
        <p:spPr>
          <a:xfrm>
            <a:off x="2316225" y="2965172"/>
            <a:ext cx="1191746" cy="628069"/>
          </a:xfrm>
          <a:custGeom>
            <a:avLst/>
            <a:gdLst>
              <a:gd name="connsiteX0" fmla="*/ 0 w 1191746"/>
              <a:gd name="connsiteY0" fmla="*/ 314035 h 628069"/>
              <a:gd name="connsiteX1" fmla="*/ 595873 w 1191746"/>
              <a:gd name="connsiteY1" fmla="*/ 0 h 628069"/>
              <a:gd name="connsiteX2" fmla="*/ 1191746 w 1191746"/>
              <a:gd name="connsiteY2" fmla="*/ 314035 h 628069"/>
              <a:gd name="connsiteX3" fmla="*/ 595873 w 1191746"/>
              <a:gd name="connsiteY3" fmla="*/ 628070 h 628069"/>
              <a:gd name="connsiteX4" fmla="*/ 0 w 1191746"/>
              <a:gd name="connsiteY4" fmla="*/ 314035 h 62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746" h="628069" extrusionOk="0">
                <a:moveTo>
                  <a:pt x="0" y="314035"/>
                </a:moveTo>
                <a:cubicBezTo>
                  <a:pt x="-18582" y="118747"/>
                  <a:pt x="308975" y="-15320"/>
                  <a:pt x="595873" y="0"/>
                </a:cubicBezTo>
                <a:cubicBezTo>
                  <a:pt x="917510" y="4189"/>
                  <a:pt x="1222935" y="131291"/>
                  <a:pt x="1191746" y="314035"/>
                </a:cubicBezTo>
                <a:cubicBezTo>
                  <a:pt x="1177505" y="459079"/>
                  <a:pt x="910959" y="671652"/>
                  <a:pt x="595873" y="628070"/>
                </a:cubicBezTo>
                <a:cubicBezTo>
                  <a:pt x="270869" y="622430"/>
                  <a:pt x="31644" y="484868"/>
                  <a:pt x="0" y="314035"/>
                </a:cubicBezTo>
                <a:close/>
              </a:path>
            </a:pathLst>
          </a:custGeom>
          <a:noFill/>
          <a:ln w="762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FE282DBE-E8A8-4131-A5C1-D18B8481594D}"/>
              </a:ext>
            </a:extLst>
          </p:cNvPr>
          <p:cNvSpPr/>
          <p:nvPr/>
        </p:nvSpPr>
        <p:spPr>
          <a:xfrm>
            <a:off x="2802915" y="3634413"/>
            <a:ext cx="222917" cy="93603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C713A-2B1B-454E-A8A1-93D3798FF63A}"/>
              </a:ext>
            </a:extLst>
          </p:cNvPr>
          <p:cNvSpPr txBox="1"/>
          <p:nvPr/>
        </p:nvSpPr>
        <p:spPr>
          <a:xfrm>
            <a:off x="1730231" y="4537195"/>
            <a:ext cx="2367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an adjective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0882F-C9FD-43C4-BA12-7B9BFC0321B0}"/>
              </a:ext>
            </a:extLst>
          </p:cNvPr>
          <p:cNvSpPr/>
          <p:nvPr/>
        </p:nvSpPr>
        <p:spPr>
          <a:xfrm>
            <a:off x="1896540" y="3037358"/>
            <a:ext cx="1611431" cy="51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E683AB-ADE0-4D2D-B6CD-283A369446A8}"/>
              </a:ext>
            </a:extLst>
          </p:cNvPr>
          <p:cNvSpPr txBox="1"/>
          <p:nvPr/>
        </p:nvSpPr>
        <p:spPr>
          <a:xfrm>
            <a:off x="1680355" y="4570445"/>
            <a:ext cx="200584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an opinion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BAC36D3E-F0F5-495D-905F-3241914033F9}"/>
              </a:ext>
            </a:extLst>
          </p:cNvPr>
          <p:cNvSpPr/>
          <p:nvPr/>
        </p:nvSpPr>
        <p:spPr>
          <a:xfrm>
            <a:off x="2584551" y="3463464"/>
            <a:ext cx="218364" cy="105710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78FC7F-D06C-42B5-AD47-9462F4840C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512" y="1987968"/>
            <a:ext cx="11618976" cy="2363182"/>
          </a:xfrm>
          <a:prstGeom prst="rect">
            <a:avLst/>
          </a:prstGeom>
        </p:spPr>
      </p:pic>
      <p:sp>
        <p:nvSpPr>
          <p:cNvPr id="15" name="object 81">
            <a:extLst>
              <a:ext uri="{FF2B5EF4-FFF2-40B4-BE49-F238E27FC236}">
                <a16:creationId xmlns:a16="http://schemas.microsoft.com/office/drawing/2014/main" id="{FE8175D5-6152-42CB-8666-B56F3662D8A7}"/>
              </a:ext>
            </a:extLst>
          </p:cNvPr>
          <p:cNvSpPr txBox="1"/>
          <p:nvPr/>
        </p:nvSpPr>
        <p:spPr>
          <a:xfrm>
            <a:off x="530942" y="348958"/>
            <a:ext cx="11444748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Can you find more examples in the magazine article?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45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/>
      <p:bldP spid="18" grpId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189FA3-50FB-4D92-ADE6-11CCFA65992D}"/>
              </a:ext>
            </a:extLst>
          </p:cNvPr>
          <p:cNvCxnSpPr/>
          <p:nvPr/>
        </p:nvCxnSpPr>
        <p:spPr>
          <a:xfrm>
            <a:off x="8462357" y="3462250"/>
            <a:ext cx="1080000" cy="0"/>
          </a:xfrm>
          <a:prstGeom prst="line">
            <a:avLst/>
          </a:prstGeom>
          <a:ln w="76200">
            <a:solidFill>
              <a:srgbClr val="33CC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D78FC7F-D06C-42B5-AD47-9462F4840C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512" y="1987968"/>
            <a:ext cx="11618976" cy="2363182"/>
          </a:xfrm>
          <a:prstGeom prst="rect">
            <a:avLst/>
          </a:prstGeom>
        </p:spPr>
      </p:pic>
      <p:sp>
        <p:nvSpPr>
          <p:cNvPr id="15" name="object 81">
            <a:extLst>
              <a:ext uri="{FF2B5EF4-FFF2-40B4-BE49-F238E27FC236}">
                <a16:creationId xmlns:a16="http://schemas.microsoft.com/office/drawing/2014/main" id="{FE8175D5-6152-42CB-8666-B56F3662D8A7}"/>
              </a:ext>
            </a:extLst>
          </p:cNvPr>
          <p:cNvSpPr txBox="1"/>
          <p:nvPr/>
        </p:nvSpPr>
        <p:spPr>
          <a:xfrm>
            <a:off x="460740" y="68635"/>
            <a:ext cx="11444748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How did Gina feel about the skiing park?</a:t>
            </a:r>
            <a:b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Did she like it there?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89D52-F891-4622-BD8A-D4A93E53B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695" y="4114398"/>
            <a:ext cx="3773978" cy="237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31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FEE78-50E5-4A5B-B874-22A388980C15}"/>
              </a:ext>
            </a:extLst>
          </p:cNvPr>
          <p:cNvSpPr txBox="1"/>
          <p:nvPr/>
        </p:nvSpPr>
        <p:spPr>
          <a:xfrm>
            <a:off x="798286" y="1764685"/>
            <a:ext cx="10769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How did Gina feel about her visit to the skiing park?</a:t>
            </a:r>
            <a:endParaRPr lang="en-HK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357A64-4FA0-4339-82F8-2008CA64A90F}"/>
              </a:ext>
            </a:extLst>
          </p:cNvPr>
          <p:cNvSpPr/>
          <p:nvPr/>
        </p:nvSpPr>
        <p:spPr>
          <a:xfrm>
            <a:off x="898785" y="4949997"/>
            <a:ext cx="363600" cy="3644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80689C-9419-416A-9114-E2E83D192485}"/>
              </a:ext>
            </a:extLst>
          </p:cNvPr>
          <p:cNvSpPr/>
          <p:nvPr/>
        </p:nvSpPr>
        <p:spPr>
          <a:xfrm>
            <a:off x="898786" y="4175532"/>
            <a:ext cx="363600" cy="3644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E433F4-DB8A-4826-A365-A186334B98E5}"/>
              </a:ext>
            </a:extLst>
          </p:cNvPr>
          <p:cNvSpPr/>
          <p:nvPr/>
        </p:nvSpPr>
        <p:spPr>
          <a:xfrm>
            <a:off x="898786" y="2665868"/>
            <a:ext cx="363600" cy="3644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8E1676-F7FE-494F-93DE-F092DDF32A3D}"/>
              </a:ext>
            </a:extLst>
          </p:cNvPr>
          <p:cNvSpPr/>
          <p:nvPr/>
        </p:nvSpPr>
        <p:spPr>
          <a:xfrm>
            <a:off x="954586" y="5000965"/>
            <a:ext cx="252000" cy="252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461EFD-7EBA-4601-8393-DFF6F79ADB1C}"/>
              </a:ext>
            </a:extLst>
          </p:cNvPr>
          <p:cNvSpPr/>
          <p:nvPr/>
        </p:nvSpPr>
        <p:spPr>
          <a:xfrm>
            <a:off x="898786" y="3419566"/>
            <a:ext cx="363600" cy="3644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Look at">
            <a:extLst>
              <a:ext uri="{FF2B5EF4-FFF2-40B4-BE49-F238E27FC236}">
                <a16:creationId xmlns:a16="http://schemas.microsoft.com/office/drawing/2014/main" id="{EE5533A7-FE55-4F3B-9305-71CAE1BFCA68}"/>
              </a:ext>
            </a:extLst>
          </p:cNvPr>
          <p:cNvSpPr txBox="1"/>
          <p:nvPr/>
        </p:nvSpPr>
        <p:spPr>
          <a:xfrm>
            <a:off x="1592853" y="4038028"/>
            <a:ext cx="6088107" cy="595932"/>
          </a:xfrm>
          <a:prstGeom prst="rect">
            <a:avLst/>
          </a:prstGeom>
          <a:noFill/>
          <a:effectLst>
            <a:softEdge rad="254000"/>
          </a:effectLst>
        </p:spPr>
        <p:txBody>
          <a:bodyPr wrap="square">
            <a:spAutoFit/>
          </a:bodyPr>
          <a:lstStyle/>
          <a:p>
            <a:pPr marL="449263" indent="-449263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ea typeface="PMingLiU" panose="02020500000000000000" pitchFamily="18" charset="-120"/>
                <a:cs typeface="Times New Roman" panose="02020603050405020304" pitchFamily="18" charset="0"/>
              </a:rPr>
              <a:t>C. </a:t>
            </a:r>
            <a:r>
              <a:rPr lang="en-US" sz="3200" dirty="0">
                <a:ea typeface="PMingLiU" panose="02020500000000000000" pitchFamily="18" charset="-120"/>
                <a:cs typeface="Times New Roman" panose="02020603050405020304" pitchFamily="18" charset="0"/>
              </a:rPr>
              <a:t>She liked skiing downhill.</a:t>
            </a:r>
            <a:r>
              <a:rPr lang="en-US" sz="3200" b="1" dirty="0"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endParaRPr lang="en-HK" sz="32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1" name="Look at">
            <a:extLst>
              <a:ext uri="{FF2B5EF4-FFF2-40B4-BE49-F238E27FC236}">
                <a16:creationId xmlns:a16="http://schemas.microsoft.com/office/drawing/2014/main" id="{59C868F0-327F-41C8-BBBC-827B5BDAC98F}"/>
              </a:ext>
            </a:extLst>
          </p:cNvPr>
          <p:cNvSpPr txBox="1"/>
          <p:nvPr/>
        </p:nvSpPr>
        <p:spPr>
          <a:xfrm>
            <a:off x="1592853" y="3329364"/>
            <a:ext cx="6088107" cy="584775"/>
          </a:xfrm>
          <a:prstGeom prst="rect">
            <a:avLst/>
          </a:prstGeom>
          <a:noFill/>
          <a:effectLst>
            <a:softEdge rad="254000"/>
          </a:effectLst>
        </p:spPr>
        <p:txBody>
          <a:bodyPr wrap="square">
            <a:spAutoFit/>
          </a:bodyPr>
          <a:lstStyle/>
          <a:p>
            <a:pPr marL="449263" indent="-449263"/>
            <a:r>
              <a:rPr lang="en-US" sz="3200" b="1" dirty="0">
                <a:ea typeface="PMingLiU" panose="02020500000000000000" pitchFamily="18" charset="-120"/>
                <a:cs typeface="Times New Roman" panose="02020603050405020304" pitchFamily="18" charset="0"/>
              </a:rPr>
              <a:t>B. </a:t>
            </a:r>
            <a:r>
              <a:rPr lang="en-US" sz="3200" dirty="0">
                <a:ea typeface="PMingLiU" panose="02020500000000000000" pitchFamily="18" charset="-120"/>
                <a:cs typeface="Times New Roman" panose="02020603050405020304" pitchFamily="18" charset="0"/>
              </a:rPr>
              <a:t>She wanted to practice more. </a:t>
            </a:r>
            <a:endParaRPr lang="en-HK" sz="32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2" name="Look at">
            <a:extLst>
              <a:ext uri="{FF2B5EF4-FFF2-40B4-BE49-F238E27FC236}">
                <a16:creationId xmlns:a16="http://schemas.microsoft.com/office/drawing/2014/main" id="{A90D14BA-9CA3-467D-AB95-0526444A46C8}"/>
              </a:ext>
            </a:extLst>
          </p:cNvPr>
          <p:cNvSpPr txBox="1"/>
          <p:nvPr/>
        </p:nvSpPr>
        <p:spPr>
          <a:xfrm>
            <a:off x="1592853" y="4831128"/>
            <a:ext cx="5339962" cy="595932"/>
          </a:xfrm>
          <a:prstGeom prst="rect">
            <a:avLst/>
          </a:prstGeom>
          <a:noFill/>
          <a:effectLst>
            <a:softEdge rad="254000"/>
          </a:effectLst>
        </p:spPr>
        <p:txBody>
          <a:bodyPr wrap="square">
            <a:spAutoFit/>
          </a:bodyPr>
          <a:lstStyle/>
          <a:p>
            <a:pPr marL="449263" indent="-449263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D. </a:t>
            </a:r>
            <a:r>
              <a:rPr lang="en-US" sz="32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She felt lucky to go there.</a:t>
            </a:r>
            <a:endParaRPr lang="en-HK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3" name="Look at">
            <a:extLst>
              <a:ext uri="{FF2B5EF4-FFF2-40B4-BE49-F238E27FC236}">
                <a16:creationId xmlns:a16="http://schemas.microsoft.com/office/drawing/2014/main" id="{A617E6A9-8561-4BE9-ADF0-222536C7900D}"/>
              </a:ext>
            </a:extLst>
          </p:cNvPr>
          <p:cNvSpPr txBox="1"/>
          <p:nvPr/>
        </p:nvSpPr>
        <p:spPr>
          <a:xfrm>
            <a:off x="1592854" y="2550479"/>
            <a:ext cx="4321249" cy="595932"/>
          </a:xfrm>
          <a:prstGeom prst="rect">
            <a:avLst/>
          </a:prstGeom>
          <a:noFill/>
          <a:effectLst>
            <a:softEdge rad="254000"/>
          </a:effectLst>
        </p:spPr>
        <p:txBody>
          <a:bodyPr wrap="square">
            <a:spAutoFit/>
          </a:bodyPr>
          <a:lstStyle/>
          <a:p>
            <a:pPr marL="449263" indent="-449263">
              <a:lnSpc>
                <a:spcPct val="107000"/>
              </a:lnSpc>
              <a:spcAft>
                <a:spcPts val="800"/>
              </a:spcAft>
            </a:pPr>
            <a:r>
              <a:rPr lang="en-HK" sz="3200" b="1" dirty="0">
                <a:ea typeface="PMingLiU" panose="02020500000000000000" pitchFamily="18" charset="-120"/>
                <a:cs typeface="Times New Roman" panose="02020603050405020304" pitchFamily="18" charset="0"/>
              </a:rPr>
              <a:t>A. </a:t>
            </a:r>
            <a:r>
              <a:rPr lang="en-US" sz="3200" dirty="0">
                <a:ea typeface="PMingLiU" panose="02020500000000000000" pitchFamily="18" charset="-120"/>
                <a:cs typeface="Times New Roman" panose="02020603050405020304" pitchFamily="18" charset="0"/>
              </a:rPr>
              <a:t>She didn’t enjoy it.</a:t>
            </a:r>
            <a:endParaRPr lang="en-HK" sz="32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925A85-A7F7-4010-AC80-C8B9DD09C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283" y="3030303"/>
            <a:ext cx="4407401" cy="2774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1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2FF6D-5FFB-4FD7-B2F4-9A7D6D4818DD}"/>
              </a:ext>
            </a:extLst>
          </p:cNvPr>
          <p:cNvSpPr txBox="1"/>
          <p:nvPr/>
        </p:nvSpPr>
        <p:spPr>
          <a:xfrm>
            <a:off x="741988" y="2185310"/>
            <a:ext cx="72811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When a writer uses verbs such as</a:t>
            </a:r>
          </a:p>
          <a:p>
            <a:endParaRPr lang="en-US" sz="4000" b="1" dirty="0"/>
          </a:p>
          <a:p>
            <a:endParaRPr lang="en-US" sz="4000" b="1" dirty="0"/>
          </a:p>
          <a:p>
            <a:r>
              <a:rPr lang="en-US" sz="4000" b="1" dirty="0"/>
              <a:t>they are likely to be giving their opinions as well.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7458FA-7022-48EC-A016-7326B563C8E5}"/>
              </a:ext>
            </a:extLst>
          </p:cNvPr>
          <p:cNvSpPr txBox="1"/>
          <p:nvPr/>
        </p:nvSpPr>
        <p:spPr>
          <a:xfrm>
            <a:off x="1391607" y="3044279"/>
            <a:ext cx="176722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think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E795D-5066-4D30-B1B7-483A73461C10}"/>
              </a:ext>
            </a:extLst>
          </p:cNvPr>
          <p:cNvSpPr txBox="1"/>
          <p:nvPr/>
        </p:nvSpPr>
        <p:spPr>
          <a:xfrm>
            <a:off x="3808455" y="3044279"/>
            <a:ext cx="311943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like / dislike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BD609C-228C-4EE5-B4D8-D87B6187B0FA}"/>
              </a:ext>
            </a:extLst>
          </p:cNvPr>
          <p:cNvSpPr/>
          <p:nvPr/>
        </p:nvSpPr>
        <p:spPr>
          <a:xfrm>
            <a:off x="1391607" y="3044279"/>
            <a:ext cx="1767229" cy="76944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3AB906C-5391-449A-909B-58A739EB3395}"/>
              </a:ext>
            </a:extLst>
          </p:cNvPr>
          <p:cNvSpPr/>
          <p:nvPr/>
        </p:nvSpPr>
        <p:spPr>
          <a:xfrm>
            <a:off x="3650405" y="3044279"/>
            <a:ext cx="3365539" cy="76944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12D0B7-BB9A-4775-A92D-EAD1C037AF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9" t="9074"/>
          <a:stretch/>
        </p:blipFill>
        <p:spPr>
          <a:xfrm>
            <a:off x="7085533" y="1600200"/>
            <a:ext cx="4694216" cy="525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228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3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75DD6A4C-4A52-68C4-4C39-E60F5EB05D79}"/>
              </a:ext>
            </a:extLst>
          </p:cNvPr>
          <p:cNvSpPr txBox="1"/>
          <p:nvPr/>
        </p:nvSpPr>
        <p:spPr>
          <a:xfrm>
            <a:off x="530942" y="348958"/>
            <a:ext cx="11444748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Let’s find an example in the magazine article.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A4F9A-5F71-4C7A-8B8F-63D03694A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08" y="1171291"/>
            <a:ext cx="4022355" cy="56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32107-4215-44B5-93B1-4198033F5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798" y="1171292"/>
            <a:ext cx="4013495" cy="5682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684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567D13-0CED-4FAB-99E3-011494C6E9A6}"/>
              </a:ext>
            </a:extLst>
          </p:cNvPr>
          <p:cNvSpPr/>
          <p:nvPr/>
        </p:nvSpPr>
        <p:spPr>
          <a:xfrm>
            <a:off x="2776451" y="3857105"/>
            <a:ext cx="2677306" cy="50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D5F10C0-1F73-4059-83D0-AE4BC4972603}"/>
              </a:ext>
            </a:extLst>
          </p:cNvPr>
          <p:cNvSpPr/>
          <p:nvPr/>
        </p:nvSpPr>
        <p:spPr>
          <a:xfrm>
            <a:off x="2975956" y="3890356"/>
            <a:ext cx="764771" cy="448887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BA4111-3009-4088-B1BC-7F7E00EA1CF0}"/>
              </a:ext>
            </a:extLst>
          </p:cNvPr>
          <p:cNvSpPr txBox="1"/>
          <p:nvPr/>
        </p:nvSpPr>
        <p:spPr>
          <a:xfrm>
            <a:off x="3109264" y="4812194"/>
            <a:ext cx="201168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an opinion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2A8B2-0D0A-45A4-9D82-9FE3BFDD3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979"/>
          <a:stretch/>
        </p:blipFill>
        <p:spPr>
          <a:xfrm>
            <a:off x="73152" y="1729066"/>
            <a:ext cx="12045696" cy="2733206"/>
          </a:xfrm>
          <a:prstGeom prst="rect">
            <a:avLst/>
          </a:prstGeom>
        </p:spPr>
      </p:pic>
      <p:sp>
        <p:nvSpPr>
          <p:cNvPr id="10" name="object 81">
            <a:extLst>
              <a:ext uri="{FF2B5EF4-FFF2-40B4-BE49-F238E27FC236}">
                <a16:creationId xmlns:a16="http://schemas.microsoft.com/office/drawing/2014/main" id="{DA77B5F8-1C2D-4F72-861E-41D5AACCFFF3}"/>
              </a:ext>
            </a:extLst>
          </p:cNvPr>
          <p:cNvSpPr txBox="1"/>
          <p:nvPr/>
        </p:nvSpPr>
        <p:spPr>
          <a:xfrm>
            <a:off x="530942" y="348958"/>
            <a:ext cx="11444748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Let’s find an example in the magazine article.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2844F33-A260-47A5-BC56-73EEC1FB20E1}"/>
              </a:ext>
            </a:extLst>
          </p:cNvPr>
          <p:cNvSpPr/>
          <p:nvPr/>
        </p:nvSpPr>
        <p:spPr>
          <a:xfrm>
            <a:off x="3945943" y="4341729"/>
            <a:ext cx="218364" cy="41234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457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" grpId="1" animBg="1"/>
      <p:bldP spid="3" grpId="2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E595B-0AD7-4991-BD81-44ADCC540E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9" t="9074"/>
          <a:stretch/>
        </p:blipFill>
        <p:spPr>
          <a:xfrm>
            <a:off x="7085533" y="1600200"/>
            <a:ext cx="4694216" cy="525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9BCAAC-66FF-4D17-AE03-7EE8BAB25C62}"/>
              </a:ext>
            </a:extLst>
          </p:cNvPr>
          <p:cNvSpPr txBox="1"/>
          <p:nvPr/>
        </p:nvSpPr>
        <p:spPr>
          <a:xfrm>
            <a:off x="836203" y="2056961"/>
            <a:ext cx="6733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Facts are something that you can prove to be true or false.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930965-C63F-4A3A-9C20-9FF494E67735}"/>
              </a:ext>
            </a:extLst>
          </p:cNvPr>
          <p:cNvSpPr/>
          <p:nvPr/>
        </p:nvSpPr>
        <p:spPr>
          <a:xfrm>
            <a:off x="608869" y="1933084"/>
            <a:ext cx="6733303" cy="1585527"/>
          </a:xfrm>
          <a:prstGeom prst="roundRect">
            <a:avLst/>
          </a:prstGeom>
          <a:noFill/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7F8214-E525-406E-B920-F13CA0D8C93E}"/>
              </a:ext>
            </a:extLst>
          </p:cNvPr>
          <p:cNvSpPr txBox="1"/>
          <p:nvPr/>
        </p:nvSpPr>
        <p:spPr>
          <a:xfrm>
            <a:off x="836204" y="3851495"/>
            <a:ext cx="67333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Opinions are what someone thinks or feels. There is no right or wrong opinion.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6E790E-DDF2-4CBC-B622-C17FAB64FE30}"/>
              </a:ext>
            </a:extLst>
          </p:cNvPr>
          <p:cNvSpPr/>
          <p:nvPr/>
        </p:nvSpPr>
        <p:spPr>
          <a:xfrm>
            <a:off x="608869" y="3727618"/>
            <a:ext cx="6779021" cy="2205079"/>
          </a:xfrm>
          <a:prstGeom prst="round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3494B-DAB1-4AA6-A17F-17F4DCC9E682}"/>
              </a:ext>
            </a:extLst>
          </p:cNvPr>
          <p:cNvSpPr txBox="1"/>
          <p:nvPr/>
        </p:nvSpPr>
        <p:spPr>
          <a:xfrm>
            <a:off x="608869" y="1082988"/>
            <a:ext cx="637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Remember: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66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2FF6D-5FFB-4FD7-B2F4-9A7D6D4818DD}"/>
              </a:ext>
            </a:extLst>
          </p:cNvPr>
          <p:cNvSpPr txBox="1"/>
          <p:nvPr/>
        </p:nvSpPr>
        <p:spPr>
          <a:xfrm>
            <a:off x="1081444" y="2544752"/>
            <a:ext cx="63781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Knowing which parts of the text are opinions helps us understand the story or information better.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05004-4669-4B2C-BA76-11AB4F1E2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9" t="9074"/>
          <a:stretch/>
        </p:blipFill>
        <p:spPr>
          <a:xfrm>
            <a:off x="7085533" y="1600200"/>
            <a:ext cx="4694216" cy="525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008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E97573-3D9A-4454-BC0C-A66937168F42}"/>
              </a:ext>
            </a:extLst>
          </p:cNvPr>
          <p:cNvSpPr/>
          <p:nvPr/>
        </p:nvSpPr>
        <p:spPr>
          <a:xfrm>
            <a:off x="3154084" y="3791712"/>
            <a:ext cx="1908000" cy="6141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FE3AC0-4D22-44DF-A5B2-0C1338F7E307}"/>
              </a:ext>
            </a:extLst>
          </p:cNvPr>
          <p:cNvSpPr/>
          <p:nvPr/>
        </p:nvSpPr>
        <p:spPr>
          <a:xfrm>
            <a:off x="1081445" y="3767328"/>
            <a:ext cx="1149691" cy="6141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82FF6D-5FFB-4FD7-B2F4-9A7D6D4818DD}"/>
              </a:ext>
            </a:extLst>
          </p:cNvPr>
          <p:cNvSpPr txBox="1"/>
          <p:nvPr/>
        </p:nvSpPr>
        <p:spPr>
          <a:xfrm>
            <a:off x="1081445" y="3094606"/>
            <a:ext cx="6121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Do you remember what facts and opinions are?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2EF18-B60E-4B55-9D3F-60A4FFC3BA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9" t="9074"/>
          <a:stretch/>
        </p:blipFill>
        <p:spPr>
          <a:xfrm>
            <a:off x="7085533" y="1600200"/>
            <a:ext cx="4694216" cy="525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08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81921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0B883D7-90A2-40BA-9DFE-88AF3DAF86D6}"/>
              </a:ext>
            </a:extLst>
          </p:cNvPr>
          <p:cNvSpPr txBox="1"/>
          <p:nvPr/>
        </p:nvSpPr>
        <p:spPr>
          <a:xfrm>
            <a:off x="676017" y="609251"/>
            <a:ext cx="108399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1400" b="1" dirty="0"/>
              <a:t>Acknowledgements</a:t>
            </a:r>
          </a:p>
          <a:p>
            <a:endParaRPr lang="en-HK" sz="1400" dirty="0"/>
          </a:p>
          <a:p>
            <a:r>
              <a:rPr lang="en-HK" sz="1400" dirty="0"/>
              <a:t>We would like to thank the following organisations and people for permission to use their images:</a:t>
            </a:r>
          </a:p>
          <a:p>
            <a:endParaRPr lang="en-HK" sz="1400" dirty="0"/>
          </a:p>
          <a:p>
            <a:r>
              <a:rPr lang="en-HK" sz="1400" dirty="0" err="1"/>
              <a:t>evagattuso</a:t>
            </a:r>
            <a:r>
              <a:rPr lang="en-HK" sz="1400" dirty="0"/>
              <a:t> / stock.adobe.com</a:t>
            </a:r>
          </a:p>
          <a:p>
            <a:r>
              <a:rPr lang="en-HK" sz="1400" dirty="0"/>
              <a:t>Graphic Gurus / stock.adobe.com</a:t>
            </a:r>
          </a:p>
          <a:p>
            <a:r>
              <a:rPr lang="en-HK" sz="1400" dirty="0" err="1"/>
              <a:t>gui</a:t>
            </a:r>
            <a:r>
              <a:rPr lang="en-HK" sz="1400" dirty="0"/>
              <a:t> </a:t>
            </a:r>
            <a:r>
              <a:rPr lang="en-HK" sz="1400" dirty="0" err="1"/>
              <a:t>yong</a:t>
            </a:r>
            <a:r>
              <a:rPr lang="en-HK" sz="1400" dirty="0"/>
              <a:t> </a:t>
            </a:r>
            <a:r>
              <a:rPr lang="en-HK" sz="1400" dirty="0" err="1"/>
              <a:t>nian</a:t>
            </a:r>
            <a:r>
              <a:rPr lang="en-HK" sz="1400" dirty="0"/>
              <a:t> / stock.adobe.com</a:t>
            </a:r>
          </a:p>
          <a:p>
            <a:r>
              <a:rPr lang="en-HK" sz="1400" dirty="0"/>
              <a:t>Hung Chung Chih / Shutterstock</a:t>
            </a:r>
          </a:p>
          <a:p>
            <a:r>
              <a:rPr lang="en-HK" sz="1400" dirty="0" err="1"/>
              <a:t>hwongcc</a:t>
            </a:r>
            <a:r>
              <a:rPr lang="en-HK" sz="1400" dirty="0"/>
              <a:t> / stock.adobe.com</a:t>
            </a:r>
          </a:p>
          <a:p>
            <a:r>
              <a:rPr lang="en-HK" sz="1400" dirty="0" err="1"/>
              <a:t>karapati</a:t>
            </a:r>
            <a:r>
              <a:rPr lang="en-HK" sz="1400" dirty="0"/>
              <a:t> / stock.adobe.com</a:t>
            </a:r>
          </a:p>
          <a:p>
            <a:r>
              <a:rPr lang="en-HK" sz="1400" dirty="0" err="1"/>
              <a:t>maxximmm</a:t>
            </a:r>
            <a:r>
              <a:rPr lang="en-HK" sz="1400" dirty="0"/>
              <a:t> / stock.adobe.com</a:t>
            </a:r>
          </a:p>
          <a:p>
            <a:r>
              <a:rPr lang="en-HK" sz="1400" dirty="0"/>
              <a:t>Only Best PNG's / stock.adobe.com</a:t>
            </a:r>
          </a:p>
          <a:p>
            <a:r>
              <a:rPr lang="en-HK" sz="1400" dirty="0"/>
              <a:t>Patricia / stock.adobe.com</a:t>
            </a:r>
          </a:p>
          <a:p>
            <a:r>
              <a:rPr lang="en-HK" sz="1400" dirty="0" err="1"/>
              <a:t>photosomething</a:t>
            </a:r>
            <a:r>
              <a:rPr lang="en-HK" sz="1400" dirty="0"/>
              <a:t> / stock.adobe.com</a:t>
            </a:r>
          </a:p>
          <a:p>
            <a:r>
              <a:rPr lang="en-HK" sz="1400" dirty="0" err="1"/>
              <a:t>Tatiana_kashko_photo</a:t>
            </a:r>
            <a:r>
              <a:rPr lang="en-HK" sz="1400" dirty="0"/>
              <a:t> / Shutterstock</a:t>
            </a:r>
          </a:p>
          <a:p>
            <a:r>
              <a:rPr lang="en-HK" sz="1400" dirty="0"/>
              <a:t>Thaweewong </a:t>
            </a:r>
            <a:r>
              <a:rPr lang="en-HK" sz="1400" dirty="0" err="1"/>
              <a:t>Vichaiururoj</a:t>
            </a:r>
            <a:r>
              <a:rPr lang="en-HK" sz="1400" dirty="0"/>
              <a:t> / Shutterstock</a:t>
            </a:r>
          </a:p>
          <a:p>
            <a:r>
              <a:rPr lang="en-HK" sz="1400" dirty="0"/>
              <a:t>vacant - stock.adobe.com</a:t>
            </a:r>
          </a:p>
          <a:p>
            <a:r>
              <a:rPr lang="en-HK" sz="1400" dirty="0" err="1"/>
              <a:t>YP_Studio</a:t>
            </a:r>
            <a:r>
              <a:rPr lang="en-HK" sz="1400" dirty="0"/>
              <a:t> / Shutterstock</a:t>
            </a:r>
          </a:p>
          <a:p>
            <a:r>
              <a:rPr lang="az-Cyrl-AZ" sz="1400" dirty="0"/>
              <a:t>Наталья Удалова / </a:t>
            </a:r>
            <a:r>
              <a:rPr lang="en-HK" sz="1400" dirty="0"/>
              <a:t>stock.adobe.com</a:t>
            </a:r>
          </a:p>
          <a:p>
            <a:r>
              <a:rPr lang="ja-JP" altLang="en-US" sz="1400" dirty="0"/>
              <a:t>ヨーグル </a:t>
            </a:r>
            <a:r>
              <a:rPr lang="en-US" altLang="ja-JP" sz="1400" dirty="0"/>
              <a:t>/ </a:t>
            </a:r>
            <a:r>
              <a:rPr lang="en-HK" sz="1400" dirty="0"/>
              <a:t>stock.adobe.com</a:t>
            </a:r>
          </a:p>
          <a:p>
            <a:endParaRPr lang="en-HK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478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EDFF8E-2A34-413D-A799-44F00B2B9C76}"/>
              </a:ext>
            </a:extLst>
          </p:cNvPr>
          <p:cNvSpPr txBox="1"/>
          <p:nvPr/>
        </p:nvSpPr>
        <p:spPr>
          <a:xfrm>
            <a:off x="3747797" y="1513477"/>
            <a:ext cx="1134934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Fact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36AC6B-89F2-46A5-9154-05E299A605E6}"/>
              </a:ext>
            </a:extLst>
          </p:cNvPr>
          <p:cNvSpPr txBox="1"/>
          <p:nvPr/>
        </p:nvSpPr>
        <p:spPr>
          <a:xfrm>
            <a:off x="1123073" y="2307918"/>
            <a:ext cx="6733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Something that you can prove to be true or false.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B80DCE-43F0-4030-8683-233D8D894C85}"/>
              </a:ext>
            </a:extLst>
          </p:cNvPr>
          <p:cNvSpPr txBox="1"/>
          <p:nvPr/>
        </p:nvSpPr>
        <p:spPr>
          <a:xfrm>
            <a:off x="1123073" y="4114729"/>
            <a:ext cx="6248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E.g. I have travelled abroad four times.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36818CB-0FB3-477A-BE75-9913205A89CC}"/>
              </a:ext>
            </a:extLst>
          </p:cNvPr>
          <p:cNvSpPr/>
          <p:nvPr/>
        </p:nvSpPr>
        <p:spPr>
          <a:xfrm>
            <a:off x="895739" y="2184041"/>
            <a:ext cx="6913694" cy="1585527"/>
          </a:xfrm>
          <a:prstGeom prst="roundRect">
            <a:avLst/>
          </a:prstGeom>
          <a:noFill/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E71B89-26BE-4574-B79C-8830A52730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9" t="9074"/>
          <a:stretch/>
        </p:blipFill>
        <p:spPr>
          <a:xfrm>
            <a:off x="7085533" y="1600200"/>
            <a:ext cx="4694216" cy="525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09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9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EDFF8E-2A34-413D-A799-44F00B2B9C76}"/>
              </a:ext>
            </a:extLst>
          </p:cNvPr>
          <p:cNvSpPr txBox="1"/>
          <p:nvPr/>
        </p:nvSpPr>
        <p:spPr>
          <a:xfrm>
            <a:off x="3108960" y="1714645"/>
            <a:ext cx="2121408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Opinion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36AC6B-89F2-46A5-9154-05E299A605E6}"/>
              </a:ext>
            </a:extLst>
          </p:cNvPr>
          <p:cNvSpPr txBox="1"/>
          <p:nvPr/>
        </p:nvSpPr>
        <p:spPr>
          <a:xfrm>
            <a:off x="1123073" y="2509086"/>
            <a:ext cx="67333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someone thinks or feels.</a:t>
            </a:r>
          </a:p>
          <a:p>
            <a:r>
              <a:rPr lang="en-US" sz="4000" b="1" dirty="0"/>
              <a:t>There is no right or wrong opinion.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B80DCE-43F0-4030-8683-233D8D894C85}"/>
              </a:ext>
            </a:extLst>
          </p:cNvPr>
          <p:cNvSpPr txBox="1"/>
          <p:nvPr/>
        </p:nvSpPr>
        <p:spPr>
          <a:xfrm>
            <a:off x="950603" y="4796239"/>
            <a:ext cx="7161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E.g. My favourite place is Tokyo.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36818CB-0FB3-477A-BE75-9913205A89CC}"/>
              </a:ext>
            </a:extLst>
          </p:cNvPr>
          <p:cNvSpPr/>
          <p:nvPr/>
        </p:nvSpPr>
        <p:spPr>
          <a:xfrm>
            <a:off x="895738" y="2385209"/>
            <a:ext cx="6960637" cy="2205079"/>
          </a:xfrm>
          <a:prstGeom prst="round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672921-E5A4-43F4-8345-9A4B3B4881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9" t="9074"/>
          <a:stretch/>
        </p:blipFill>
        <p:spPr>
          <a:xfrm>
            <a:off x="7085533" y="1600200"/>
            <a:ext cx="4694216" cy="525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17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75DD6A4C-4A52-68C4-4C39-E60F5EB05D79}"/>
              </a:ext>
            </a:extLst>
          </p:cNvPr>
          <p:cNvSpPr txBox="1"/>
          <p:nvPr/>
        </p:nvSpPr>
        <p:spPr>
          <a:xfrm>
            <a:off x="530942" y="348958"/>
            <a:ext cx="11444748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Let’s look at the magazine article in Reading.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A4F9A-5F71-4C7A-8B8F-63D03694A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08" y="1171291"/>
            <a:ext cx="4022355" cy="56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32107-4215-44B5-93B1-4198033F5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798" y="1171292"/>
            <a:ext cx="4013495" cy="5682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6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879AC4-90D1-4E33-B3B7-FC808D2C9E83}"/>
              </a:ext>
            </a:extLst>
          </p:cNvPr>
          <p:cNvCxnSpPr/>
          <p:nvPr/>
        </p:nvCxnSpPr>
        <p:spPr>
          <a:xfrm>
            <a:off x="8851392" y="3300984"/>
            <a:ext cx="201168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8039A8-5B37-45A6-9068-F9CC52629055}"/>
              </a:ext>
            </a:extLst>
          </p:cNvPr>
          <p:cNvCxnSpPr/>
          <p:nvPr/>
        </p:nvCxnSpPr>
        <p:spPr>
          <a:xfrm>
            <a:off x="4023360" y="3813048"/>
            <a:ext cx="1224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37F9757-874E-4789-9D6D-72E2EDD9BB30}"/>
              </a:ext>
            </a:extLst>
          </p:cNvPr>
          <p:cNvSpPr/>
          <p:nvPr/>
        </p:nvSpPr>
        <p:spPr>
          <a:xfrm>
            <a:off x="8110132" y="335450"/>
            <a:ext cx="1764000" cy="6141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72A3F-DB05-4B02-9F6A-D515EFFBC149}"/>
              </a:ext>
            </a:extLst>
          </p:cNvPr>
          <p:cNvSpPr/>
          <p:nvPr/>
        </p:nvSpPr>
        <p:spPr>
          <a:xfrm>
            <a:off x="6476405" y="333180"/>
            <a:ext cx="1044000" cy="6141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2" name="object 81">
            <a:extLst>
              <a:ext uri="{FF2B5EF4-FFF2-40B4-BE49-F238E27FC236}">
                <a16:creationId xmlns:a16="http://schemas.microsoft.com/office/drawing/2014/main" id="{75DD6A4C-4A52-68C4-4C39-E60F5EB05D79}"/>
              </a:ext>
            </a:extLst>
          </p:cNvPr>
          <p:cNvSpPr txBox="1"/>
          <p:nvPr/>
        </p:nvSpPr>
        <p:spPr>
          <a:xfrm>
            <a:off x="530942" y="348958"/>
            <a:ext cx="11444748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Are these sentences </a:t>
            </a:r>
            <a:r>
              <a:rPr lang="en-US" sz="3600" b="1" spc="73" dirty="0">
                <a:latin typeface="Calibri"/>
                <a:cs typeface="Calibri"/>
              </a:rPr>
              <a:t>facts</a:t>
            </a: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 or </a:t>
            </a:r>
            <a:r>
              <a:rPr lang="en-US" sz="3600" b="1" spc="73" dirty="0">
                <a:latin typeface="Calibri"/>
                <a:cs typeface="Calibri"/>
              </a:rPr>
              <a:t>opinions</a:t>
            </a: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2AA3BA-E7FF-4586-A31B-3D988D0564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525"/>
          <a:stretch/>
        </p:blipFill>
        <p:spPr>
          <a:xfrm>
            <a:off x="91440" y="1791902"/>
            <a:ext cx="11884250" cy="3237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BA4111-3009-4088-B1BC-7F7E00EA1CF0}"/>
              </a:ext>
            </a:extLst>
          </p:cNvPr>
          <p:cNvSpPr txBox="1"/>
          <p:nvPr/>
        </p:nvSpPr>
        <p:spPr>
          <a:xfrm>
            <a:off x="6494693" y="5517890"/>
            <a:ext cx="288546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an opinion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03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2376EF-EE19-4B6E-9DF8-7D69D875384D}"/>
              </a:ext>
            </a:extLst>
          </p:cNvPr>
          <p:cNvCxnSpPr/>
          <p:nvPr/>
        </p:nvCxnSpPr>
        <p:spPr>
          <a:xfrm>
            <a:off x="505968" y="3349752"/>
            <a:ext cx="1944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D857E9-7748-4939-A90B-A29F74D80C50}"/>
              </a:ext>
            </a:extLst>
          </p:cNvPr>
          <p:cNvCxnSpPr/>
          <p:nvPr/>
        </p:nvCxnSpPr>
        <p:spPr>
          <a:xfrm>
            <a:off x="573024" y="2849880"/>
            <a:ext cx="6876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8039A8-5B37-45A6-9068-F9CC52629055}"/>
              </a:ext>
            </a:extLst>
          </p:cNvPr>
          <p:cNvCxnSpPr/>
          <p:nvPr/>
        </p:nvCxnSpPr>
        <p:spPr>
          <a:xfrm>
            <a:off x="5285232" y="2331720"/>
            <a:ext cx="2484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37F9757-874E-4789-9D6D-72E2EDD9BB30}"/>
              </a:ext>
            </a:extLst>
          </p:cNvPr>
          <p:cNvSpPr/>
          <p:nvPr/>
        </p:nvSpPr>
        <p:spPr>
          <a:xfrm>
            <a:off x="8110132" y="335450"/>
            <a:ext cx="1764000" cy="6141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72A3F-DB05-4B02-9F6A-D515EFFBC149}"/>
              </a:ext>
            </a:extLst>
          </p:cNvPr>
          <p:cNvSpPr/>
          <p:nvPr/>
        </p:nvSpPr>
        <p:spPr>
          <a:xfrm>
            <a:off x="6476405" y="333180"/>
            <a:ext cx="1044000" cy="6141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2" name="object 81">
            <a:extLst>
              <a:ext uri="{FF2B5EF4-FFF2-40B4-BE49-F238E27FC236}">
                <a16:creationId xmlns:a16="http://schemas.microsoft.com/office/drawing/2014/main" id="{75DD6A4C-4A52-68C4-4C39-E60F5EB05D79}"/>
              </a:ext>
            </a:extLst>
          </p:cNvPr>
          <p:cNvSpPr txBox="1"/>
          <p:nvPr/>
        </p:nvSpPr>
        <p:spPr>
          <a:xfrm>
            <a:off x="530942" y="348958"/>
            <a:ext cx="11444748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Are these sentences </a:t>
            </a: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facts </a:t>
            </a: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or</a:t>
            </a: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 opinions</a:t>
            </a: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BA4111-3009-4088-B1BC-7F7E00EA1CF0}"/>
              </a:ext>
            </a:extLst>
          </p:cNvPr>
          <p:cNvSpPr txBox="1"/>
          <p:nvPr/>
        </p:nvSpPr>
        <p:spPr>
          <a:xfrm>
            <a:off x="2568290" y="4710983"/>
            <a:ext cx="288546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an opinion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2A8B2-0D0A-45A4-9D82-9FE3BFDD3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979"/>
          <a:stretch/>
        </p:blipFill>
        <p:spPr>
          <a:xfrm>
            <a:off x="73152" y="1729066"/>
            <a:ext cx="12045696" cy="27332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772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0D676F4-1D17-46DA-8E41-EA13EDCD730A}"/>
              </a:ext>
            </a:extLst>
          </p:cNvPr>
          <p:cNvSpPr/>
          <p:nvPr/>
        </p:nvSpPr>
        <p:spPr>
          <a:xfrm>
            <a:off x="5655212" y="1486352"/>
            <a:ext cx="1856936" cy="961094"/>
          </a:xfrm>
          <a:custGeom>
            <a:avLst/>
            <a:gdLst>
              <a:gd name="connsiteX0" fmla="*/ 0 w 1856936"/>
              <a:gd name="connsiteY0" fmla="*/ 480547 h 961094"/>
              <a:gd name="connsiteX1" fmla="*/ 928468 w 1856936"/>
              <a:gd name="connsiteY1" fmla="*/ 0 h 961094"/>
              <a:gd name="connsiteX2" fmla="*/ 1856936 w 1856936"/>
              <a:gd name="connsiteY2" fmla="*/ 480547 h 961094"/>
              <a:gd name="connsiteX3" fmla="*/ 928468 w 1856936"/>
              <a:gd name="connsiteY3" fmla="*/ 961094 h 961094"/>
              <a:gd name="connsiteX4" fmla="*/ 0 w 1856936"/>
              <a:gd name="connsiteY4" fmla="*/ 480547 h 96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6936" h="961094" extrusionOk="0">
                <a:moveTo>
                  <a:pt x="0" y="480547"/>
                </a:moveTo>
                <a:cubicBezTo>
                  <a:pt x="-29978" y="179896"/>
                  <a:pt x="434397" y="-6792"/>
                  <a:pt x="928468" y="0"/>
                </a:cubicBezTo>
                <a:cubicBezTo>
                  <a:pt x="1406105" y="19745"/>
                  <a:pt x="1909266" y="199533"/>
                  <a:pt x="1856936" y="480547"/>
                </a:cubicBezTo>
                <a:cubicBezTo>
                  <a:pt x="1813245" y="658837"/>
                  <a:pt x="1431582" y="991168"/>
                  <a:pt x="928468" y="961094"/>
                </a:cubicBezTo>
                <a:cubicBezTo>
                  <a:pt x="452515" y="910292"/>
                  <a:pt x="25036" y="743886"/>
                  <a:pt x="0" y="480547"/>
                </a:cubicBezTo>
                <a:close/>
              </a:path>
            </a:pathLst>
          </a:custGeom>
          <a:noFill/>
          <a:ln w="762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C3AD6C-0B7F-438E-84FD-74311717DF0D}"/>
              </a:ext>
            </a:extLst>
          </p:cNvPr>
          <p:cNvSpPr/>
          <p:nvPr/>
        </p:nvSpPr>
        <p:spPr>
          <a:xfrm>
            <a:off x="3216638" y="2629738"/>
            <a:ext cx="2480778" cy="1084133"/>
          </a:xfrm>
          <a:custGeom>
            <a:avLst/>
            <a:gdLst>
              <a:gd name="connsiteX0" fmla="*/ 0 w 2480778"/>
              <a:gd name="connsiteY0" fmla="*/ 542067 h 1084133"/>
              <a:gd name="connsiteX1" fmla="*/ 1240389 w 2480778"/>
              <a:gd name="connsiteY1" fmla="*/ 0 h 1084133"/>
              <a:gd name="connsiteX2" fmla="*/ 2480778 w 2480778"/>
              <a:gd name="connsiteY2" fmla="*/ 542067 h 1084133"/>
              <a:gd name="connsiteX3" fmla="*/ 1240389 w 2480778"/>
              <a:gd name="connsiteY3" fmla="*/ 1084134 h 1084133"/>
              <a:gd name="connsiteX4" fmla="*/ 0 w 2480778"/>
              <a:gd name="connsiteY4" fmla="*/ 542067 h 108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0778" h="1084133" extrusionOk="0">
                <a:moveTo>
                  <a:pt x="0" y="542067"/>
                </a:moveTo>
                <a:cubicBezTo>
                  <a:pt x="-13520" y="226794"/>
                  <a:pt x="603944" y="-17646"/>
                  <a:pt x="1240389" y="0"/>
                </a:cubicBezTo>
                <a:cubicBezTo>
                  <a:pt x="1871376" y="30374"/>
                  <a:pt x="2530539" y="227843"/>
                  <a:pt x="2480778" y="542067"/>
                </a:cubicBezTo>
                <a:cubicBezTo>
                  <a:pt x="2447181" y="774458"/>
                  <a:pt x="1918959" y="1104292"/>
                  <a:pt x="1240389" y="1084134"/>
                </a:cubicBezTo>
                <a:cubicBezTo>
                  <a:pt x="595427" y="1028834"/>
                  <a:pt x="18404" y="839927"/>
                  <a:pt x="0" y="542067"/>
                </a:cubicBezTo>
                <a:close/>
              </a:path>
            </a:pathLst>
          </a:custGeom>
          <a:noFill/>
          <a:ln w="762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F9757-874E-4789-9D6D-72E2EDD9BB30}"/>
              </a:ext>
            </a:extLst>
          </p:cNvPr>
          <p:cNvSpPr/>
          <p:nvPr/>
        </p:nvSpPr>
        <p:spPr>
          <a:xfrm>
            <a:off x="7963828" y="335450"/>
            <a:ext cx="1764000" cy="6141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2" name="object 81">
            <a:extLst>
              <a:ext uri="{FF2B5EF4-FFF2-40B4-BE49-F238E27FC236}">
                <a16:creationId xmlns:a16="http://schemas.microsoft.com/office/drawing/2014/main" id="{75DD6A4C-4A52-68C4-4C39-E60F5EB05D79}"/>
              </a:ext>
            </a:extLst>
          </p:cNvPr>
          <p:cNvSpPr txBox="1"/>
          <p:nvPr/>
        </p:nvSpPr>
        <p:spPr>
          <a:xfrm>
            <a:off x="530942" y="348958"/>
            <a:ext cx="11444748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Look at the sentences which are </a:t>
            </a:r>
            <a:r>
              <a:rPr lang="en-US" sz="3600" b="1" spc="73" dirty="0">
                <a:latin typeface="Calibri"/>
                <a:cs typeface="Calibri"/>
              </a:rPr>
              <a:t>opinions</a:t>
            </a: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 again.</a:t>
            </a:r>
          </a:p>
        </p:txBody>
      </p:sp>
      <p:sp>
        <p:nvSpPr>
          <p:cNvPr id="8" name="Look at">
            <a:extLst>
              <a:ext uri="{FF2B5EF4-FFF2-40B4-BE49-F238E27FC236}">
                <a16:creationId xmlns:a16="http://schemas.microsoft.com/office/drawing/2014/main" id="{0A1EC651-4231-4EF1-9A98-32D59CA4632C}"/>
              </a:ext>
            </a:extLst>
          </p:cNvPr>
          <p:cNvSpPr txBox="1"/>
          <p:nvPr/>
        </p:nvSpPr>
        <p:spPr>
          <a:xfrm>
            <a:off x="1359390" y="1556425"/>
            <a:ext cx="6604438" cy="721736"/>
          </a:xfrm>
          <a:prstGeom prst="rect">
            <a:avLst/>
          </a:prstGeom>
          <a:noFill/>
          <a:effectLst>
            <a:softEdge rad="254000"/>
          </a:effectLst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HK" sz="4000" dirty="0">
                <a:ea typeface="PMingLiU" panose="02020500000000000000" pitchFamily="18" charset="-120"/>
                <a:cs typeface="Times New Roman" panose="02020603050405020304" pitchFamily="18" charset="0"/>
              </a:rPr>
              <a:t>The rides were so exciting.</a:t>
            </a:r>
            <a:endParaRPr lang="en-HK" sz="40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9" name="Look at">
            <a:extLst>
              <a:ext uri="{FF2B5EF4-FFF2-40B4-BE49-F238E27FC236}">
                <a16:creationId xmlns:a16="http://schemas.microsoft.com/office/drawing/2014/main" id="{3759BE6B-16C1-462E-A64B-9698107482DA}"/>
              </a:ext>
            </a:extLst>
          </p:cNvPr>
          <p:cNvSpPr txBox="1"/>
          <p:nvPr/>
        </p:nvSpPr>
        <p:spPr>
          <a:xfrm>
            <a:off x="1359390" y="2770215"/>
            <a:ext cx="10392284" cy="1380378"/>
          </a:xfrm>
          <a:prstGeom prst="rect">
            <a:avLst/>
          </a:prstGeom>
          <a:noFill/>
          <a:effectLst>
            <a:softEdge rad="254000"/>
          </a:effectLst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HK" sz="4000" dirty="0">
                <a:ea typeface="PMingLiU" panose="02020500000000000000" pitchFamily="18" charset="-120"/>
                <a:cs typeface="Times New Roman" panose="02020603050405020304" pitchFamily="18" charset="0"/>
              </a:rPr>
              <a:t>It was interesting to see all the different types of seafood.</a:t>
            </a:r>
            <a:endParaRPr lang="en-HK" sz="40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AAC3C5-AE05-408B-BDC8-A4EAB9DA7A9C}"/>
              </a:ext>
            </a:extLst>
          </p:cNvPr>
          <p:cNvSpPr txBox="1"/>
          <p:nvPr/>
        </p:nvSpPr>
        <p:spPr>
          <a:xfrm>
            <a:off x="1216754" y="4524727"/>
            <a:ext cx="10073124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90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They all have an adjective.</a:t>
            </a:r>
          </a:p>
          <a:p>
            <a:pPr algn="ctr"/>
            <a:r>
              <a:rPr lang="en-US" sz="4000" b="1" dirty="0"/>
              <a:t>We can spot adjectives to identify opinions.</a:t>
            </a:r>
            <a:endParaRPr lang="en-HK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6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5" grpId="0" animBg="1"/>
      <p:bldP spid="2" grpId="0"/>
      <p:bldP spid="8" grpId="0" animBg="1"/>
      <p:bldP spid="9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75DD6A4C-4A52-68C4-4C39-E60F5EB05D79}"/>
              </a:ext>
            </a:extLst>
          </p:cNvPr>
          <p:cNvSpPr txBox="1"/>
          <p:nvPr/>
        </p:nvSpPr>
        <p:spPr>
          <a:xfrm>
            <a:off x="530942" y="348958"/>
            <a:ext cx="11444748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US" sz="3600" b="1" spc="73" dirty="0">
                <a:solidFill>
                  <a:schemeClr val="bg1"/>
                </a:solidFill>
                <a:latin typeface="Calibri"/>
                <a:cs typeface="Calibri"/>
              </a:rPr>
              <a:t>Can you find more examples in the magazine article?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A4F9A-5F71-4C7A-8B8F-63D03694A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08" y="1171291"/>
            <a:ext cx="4022355" cy="56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32107-4215-44B5-93B1-4198033F5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798" y="1171292"/>
            <a:ext cx="4013495" cy="5682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942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-SUITE_ISPRING_CURRENT_PLAYER_ID" val="universal"/>
  <p:tag name="ISPRING_PRESENTATION_COURSE_TITLE" val="ple3e_5a_c6_p52_rs"/>
  <p:tag name="ISPRING_LMS_API_VERSION" val="SCORM 2004 (4th edition)"/>
  <p:tag name="ISPRING_ULTRA_SCORM_COURSE_ID" val="A12F2294-E66B-41A5-9841-FBF43A58055D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,&quot;uploadSources&quot;:true}}"/>
  <p:tag name="ISPRING_SCORM_RATE_SLIDES" val="0"/>
  <p:tag name="ISPRING_SCORM_PASSING_SCORE" val="0.000000"/>
  <p:tag name="ISPRING_FIRST_PUBLISH" val="1"/>
  <p:tag name="ISPRING_ULTRA_SCORM_COURCE_TITLE" val="PLE3E 5A Chapter 6 Reading skill PPT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FFFD#\uFFFD\u0000{1BB5593B-751D-49A6-B6B3-FD998CCA9F0F}&quot;,&quot;C:\\Users\\HK1-UCatherineLeung\\OneDrive - Pearson PLC\\Digital\\PLE3E\\ePub\\5A&quot;]]"/>
  <p:tag name="ISPRING_SCORM_RATE_QUIZZES" val="0"/>
  <p:tag name="ISPRING_PRESENTATION_TITLE" val="PLE3E 5A Chapter 6 Reading skill 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DED3ED-0862-4602-AEC6-E5BB988AC4A3}:2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D8EDA3-3D99-4668-996B-9AF9D5C1F634}:2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3F13D6-CDB3-4A22-85CB-B60C257FC15B}:28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D852F4-08F8-43A6-954C-2A39DEF11202}:2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597A65-BD88-497C-848B-BD37F5BE9464}:2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2CC487-C3BC-413C-B12A-983593D64E93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86393E-D75B-4AAB-B46C-16942615C41C}:2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0EFCFD-6E27-4BAF-9E40-E6ECD18FA08A}:2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011E87-F667-474F-9B41-1AF9FB1068D4}:2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5C89CF-4672-41E5-A72D-4350099B99EA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F3CF6B-1D80-4279-AC2C-193BEA88C263}:26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F42EF2-AEC6-4D6C-B35A-98940061208E}:28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985D78-666E-44FA-A9DB-AA22F5B18A2A}:26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29F1D2-97CF-4C45-A169-6134273A4DF0}:3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472102-5A3B-4336-9B97-A95C5B69519F}:2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9F8C24-C03A-4328-8A47-111FD26DB8DC}:2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84BFBD-7A20-4F54-8390-084AA422A993}:2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B7A654-3D86-4143-A774-65F71D08A4F2}:2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44CF7C-DD5F-4489-B68D-09870C29AC32}:27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08D64C-4575-4214-9192-504922C3FC63}:2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C01EC3-4B05-4FBE-9C92-5FBFDFA3CE3B}:278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77d846f48fa6d3914ffde1cefecd4c50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29a37b74a8c481784ee7ca4e0b0e2957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719dc3-2774-4bb3-bd51-e2fea1f33844">
      <Terms xmlns="http://schemas.microsoft.com/office/infopath/2007/PartnerControls"/>
    </lcf76f155ced4ddcb4097134ff3c332f>
    <TaxCatchAll xmlns="ea194019-af41-4f5f-90aa-3f3df5d17659" xsi:nil="true"/>
  </documentManagement>
</p:properties>
</file>

<file path=customXml/itemProps1.xml><?xml version="1.0" encoding="utf-8"?>
<ds:datastoreItem xmlns:ds="http://schemas.openxmlformats.org/officeDocument/2006/customXml" ds:itemID="{C8B8F3E5-3DF0-4C3A-833F-C36C0553BA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D6CBF4-0C11-4442-94C7-27F8AC6C82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677E89-D0CC-4CDE-ADCB-DE55E1AA6CC9}">
  <ds:schemaRefs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ea194019-af41-4f5f-90aa-3f3df5d17659"/>
    <ds:schemaRef ds:uri="http://schemas.openxmlformats.org/package/2006/metadata/core-properties"/>
    <ds:schemaRef ds:uri="6a719dc3-2774-4bb3-bd51-e2fea1f33844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10549</TotalTime>
  <Words>483</Words>
  <Application>Microsoft Office PowerPoint</Application>
  <PresentationFormat>Widescreen</PresentationFormat>
  <Paragraphs>90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新細明體</vt:lpstr>
      <vt:lpstr>Aptos</vt:lpstr>
      <vt:lpstr>Arial</vt:lpstr>
      <vt:lpstr>Calibri</vt:lpstr>
      <vt:lpstr>Calibri Light</vt:lpstr>
      <vt:lpstr>Open Sans ExtraBold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5A Chapter 6 Reading skill PPT</dc:title>
  <dc:creator>Catherine Leung</dc:creator>
  <cp:lastModifiedBy>Catherine Leung</cp:lastModifiedBy>
  <cp:revision>15</cp:revision>
  <dcterms:created xsi:type="dcterms:W3CDTF">2025-02-12T03:48:57Z</dcterms:created>
  <dcterms:modified xsi:type="dcterms:W3CDTF">2025-10-14T01:30:31Z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</Properties>
</file>