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12" r:id="rId5"/>
  </p:sldMasterIdLst>
  <p:notesMasterIdLst>
    <p:notesMasterId r:id="rId27"/>
  </p:notesMasterIdLst>
  <p:handoutMasterIdLst>
    <p:handoutMasterId r:id="rId28"/>
  </p:handoutMasterIdLst>
  <p:sldIdLst>
    <p:sldId id="282" r:id="rId6"/>
    <p:sldId id="3903" r:id="rId7"/>
    <p:sldId id="3914" r:id="rId8"/>
    <p:sldId id="3915" r:id="rId9"/>
    <p:sldId id="3916" r:id="rId10"/>
    <p:sldId id="3917" r:id="rId11"/>
    <p:sldId id="3918" r:id="rId12"/>
    <p:sldId id="3919" r:id="rId13"/>
    <p:sldId id="3920" r:id="rId14"/>
    <p:sldId id="3921" r:id="rId15"/>
    <p:sldId id="3922" r:id="rId16"/>
    <p:sldId id="3907" r:id="rId17"/>
    <p:sldId id="3935" r:id="rId18"/>
    <p:sldId id="3933" r:id="rId19"/>
    <p:sldId id="3926" r:id="rId20"/>
    <p:sldId id="3923" r:id="rId21"/>
    <p:sldId id="3925" r:id="rId22"/>
    <p:sldId id="3930" r:id="rId23"/>
    <p:sldId id="3934" r:id="rId24"/>
    <p:sldId id="286" r:id="rId25"/>
    <p:sldId id="3868" r:id="rId26"/>
  </p:sldIdLst>
  <p:sldSz cx="12192000" cy="6858000"/>
  <p:notesSz cx="6858000" cy="9144000"/>
  <p:embeddedFontLst>
    <p:embeddedFont>
      <p:font typeface="Amasis MT Pro Black" panose="02040A04050005020304" pitchFamily="18" charset="0"/>
      <p:bold r:id="rId29"/>
      <p:boldItalic r:id="rId30"/>
    </p:embeddedFont>
    <p:embeddedFont>
      <p:font typeface="Arial Rounded MT Bold" panose="020F0704030504030204" pitchFamily="34" charset="0"/>
      <p:regular r:id="rId31"/>
    </p:embeddedFon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Open Sans ExtraBold" panose="020B0906030804020204" pitchFamily="34" charset="0"/>
      <p:bold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2CD352-237E-4018-A0A9-25E77C8D9708}" name="Wendy So" initials="WS" userId="S::wendy.so@pearson.com::d80f3c79-4e49-461a-8c26-d65e0df09a66" providerId="AD"/>
  <p188:author id="{3B788B57-E070-0288-9A53-24F24B6DF7CC}" name="natasha.leung@gmail.com" initials="na" userId="S::urn:spo:guest#natasha.leung@gmail.com::" providerId="AD"/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  <p188:author id="{8033519E-18C5-01A2-DF36-C4CC618A05BB}" name="Connie Chow" initials="CC" userId="S::Connie.Chow@Pearson.com::e73becac-c8ba-414b-90fd-aa1f770145b0" providerId="AD"/>
  <p188:author id="{19DA2AEE-72CD-8923-E6E4-43A7FBFAB6BD}" name="Catherine Leung" initials="CL" userId="S::catherine.leung@pearson.com::dabd965c-b78d-4221-bc96-18215785a5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 So" initials="WS" lastIdx="2" clrIdx="0">
    <p:extLst>
      <p:ext uri="{19B8F6BF-5375-455C-9EA6-DF929625EA0E}">
        <p15:presenceInfo xmlns:p15="http://schemas.microsoft.com/office/powerpoint/2012/main" userId="S::wendy.so@pearson.com::d80f3c79-4e49-461a-8c26-d65e0df09a66" providerId="AD"/>
      </p:ext>
    </p:extLst>
  </p:cmAuthor>
  <p:cmAuthor id="2" name="Catherine Leung" initials="CL" lastIdx="4" clrIdx="1">
    <p:extLst>
      <p:ext uri="{19B8F6BF-5375-455C-9EA6-DF929625EA0E}">
        <p15:presenceInfo xmlns:p15="http://schemas.microsoft.com/office/powerpoint/2012/main" userId="S::Catherine.Leung@Pearson.com::dabd965c-b78d-4221-bc96-18215785a5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D7E"/>
    <a:srgbClr val="BB7CB3"/>
    <a:srgbClr val="E9849C"/>
    <a:srgbClr val="F8E4E5"/>
    <a:srgbClr val="FDEAE7"/>
    <a:srgbClr val="FDE4E0"/>
    <a:srgbClr val="0070C0"/>
    <a:srgbClr val="4472C4"/>
    <a:srgbClr val="F9CBAD"/>
    <a:srgbClr val="E9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3C38D8-A8DD-45F8-A6D1-3E08F4C1DF6D}" v="1" dt="2025-08-31T04:36:46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6357" autoAdjust="0"/>
  </p:normalViewPr>
  <p:slideViewPr>
    <p:cSldViewPr snapToGrid="0">
      <p:cViewPr varScale="1">
        <p:scale>
          <a:sx n="63" d="100"/>
          <a:sy n="63" d="100"/>
        </p:scale>
        <p:origin x="83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25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278806-9549-45E5-9619-D57DCC276D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069DA-DB6B-4554-9E14-83BD5405FD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23B1B-D1C9-40F8-A363-0DF52AF445D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A7566-FC1C-4ADB-BD8C-ADBCF6A95F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7A19-59A3-459B-B68D-69109EDBCA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BF89B-0D6F-4B45-86D7-C79759D4B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5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5F325-EEE6-4F0C-A1F5-F9BC9FA60FC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70E5-7063-4FEB-8BF0-612020D77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3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0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9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6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0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5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2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45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5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12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0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2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67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0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1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7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9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F70E5-7063-4FEB-8BF0-612020D770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7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443CA6-0ABF-4E39-AC18-0BF99327A36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7376E8-142C-CA13-313F-CD0D73D0141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8DC7420C-058E-6604-0B4F-A741818F734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D888B4B2-1C07-F395-27CC-5833E2884A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4177065-F710-3070-5AF7-4DF0956A7E5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14BA8C-A9A4-70C6-3341-7BAC498C288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061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667B6C-EF25-789C-D7A0-22CA2918D25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664B05-0A22-9BC0-9C13-AF7DD2CC71F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 hidden="1">
              <a:extLst>
                <a:ext uri="{FF2B5EF4-FFF2-40B4-BE49-F238E27FC236}">
                  <a16:creationId xmlns:a16="http://schemas.microsoft.com/office/drawing/2014/main" id="{A418857E-DCFA-30CB-8E3A-EE86B193918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65C4346-67FF-EF9D-24B5-E819CB0DB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48EC696-2EF9-43C3-4E39-8C020C0055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031C374-A553-2EAA-9DE2-EEE65037D502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759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B26504-FF6E-0992-F7AC-EA5AD10085B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A3680B6-25CD-3D8B-F655-0778C1DBB55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6FFDB504-23AE-7B44-8F51-544088CC553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8566F64-590D-9336-FF67-601EAEB8B6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B63D60-C48C-5124-BCB0-F7EE3D4E514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D3D07E-4301-E443-A5BE-8A0D4A11902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893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B4FFE6-DD72-17A5-AB75-FC352D36C7A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19C3DD-6B00-8A48-1E8C-F49ABC45564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 hidden="1">
              <a:extLst>
                <a:ext uri="{FF2B5EF4-FFF2-40B4-BE49-F238E27FC236}">
                  <a16:creationId xmlns:a16="http://schemas.microsoft.com/office/drawing/2014/main" id="{4865557D-B635-6F42-AA00-CBAA3A14032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1A8C908-FE70-98EF-279E-4AD762C3D8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423C99-7666-CA5C-4CB8-C909AE2CD94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9C2ED5-6662-1543-E740-036D66AA9FF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480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6C8DA0-33C3-BDF8-70FE-49F0D1F5CD7B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3BE658-CB20-5003-7FD9-4154E273C6EE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56A1D-3468-B309-064E-DFD4E78FC511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8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4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31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5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3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62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6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57631CD-FC66-5456-789F-82F5C838A52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B9EFEF-8C6B-3471-C458-FA3CF25E108D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DDAA7D-302F-FC60-C751-4F8F417961F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427BD6-F529-29A5-919D-2DB38235FE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D46EC53D-30C1-7E96-F651-F1C27BF1D7B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5310CD7-D667-AF58-9D08-D298D18D6B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8A9017C-D933-8E72-65FB-4044B8F3A5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7D6253-C02B-35BB-2F83-3454554FA3C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C1975F-D8F7-1467-8079-95628EAF97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84D12-3215-EDFF-53A9-4EBBD782F1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03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49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5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33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443CA6-0ABF-4E39-AC18-0BF99327A36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7376E8-142C-CA13-313F-CD0D73D0141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8DC7420C-058E-6604-0B4F-A741818F734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D888B4B2-1C07-F395-27CC-5833E2884A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4177065-F710-3070-5AF7-4DF0956A7E5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14BA8C-A9A4-70C6-3341-7BAC498C288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564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57631CD-FC66-5456-789F-82F5C838A52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B9EFEF-8C6B-3471-C458-FA3CF25E108D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DDAA7D-302F-FC60-C751-4F8F417961F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427BD6-F529-29A5-919D-2DB38235FE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D46EC53D-30C1-7E96-F651-F1C27BF1D7B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5310CD7-D667-AF58-9D08-D298D18D6B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8A9017C-D933-8E72-65FB-4044B8F3A5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7D6253-C02B-35BB-2F83-3454554FA3CF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C1975F-D8F7-1467-8079-95628EAF97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84D12-3215-EDFF-53A9-4EBBD782F1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72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2F244-D424-3C34-B59D-9C36A7347BF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324EB2-63FF-46E3-4B3D-061C2C1461D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91BA2524-2EA2-E9EB-6B94-330766A20DF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EA6C2E-534C-26D7-2C81-8E865BB38D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093BB15-3C35-AE1B-483E-7316433D69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4DA1AC-3048-E4C1-5A50-37AFE21E043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024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D394F1-BEA2-A508-8770-80D84DE6372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3EB3EB-573F-B06B-669A-C367A29289A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CC1C4812-6771-3953-2E26-7337D88506C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CF8E61D-C1BC-0B71-CBD1-755DA5DBDB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BA97F8D-9448-2D8B-9DC5-DB9A857A4F5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1A091F5-65DB-F891-F5D8-D0037991791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8055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04C979-1F8C-FF68-0565-206B040BBB3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33BF5B-86EA-78E0-BB5E-423A4F32B0B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40E2174B-15C1-94E8-4B24-7C85A62AF7D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CD0660D-3AAA-98C5-0169-F90C931845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57DBA43-C1FF-026B-F9BC-49632F07F48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06AD3-3E6A-A2C6-75AD-1D712E10406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7574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35CBB3-0F02-A3B9-D554-992F5040E5E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E4D302-6A16-F658-A3E7-9A8A92ADACA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87C4379D-D3E2-4317-8A51-824DDF21191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B7299CD-F9E9-CF9C-D209-EF5947D151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3555090-C848-ADD7-F136-A182135774F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E48065-2146-3CC4-1037-1976D9216C4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72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2F244-D424-3C34-B59D-9C36A7347BF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324EB2-63FF-46E3-4B3D-061C2C1461D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91BA2524-2EA2-E9EB-6B94-330766A20DF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EA6C2E-534C-26D7-2C81-8E865BB38D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093BB15-3C35-AE1B-483E-7316433D692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4DA1AC-3048-E4C1-5A50-37AFE21E043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0241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C6CAB0-4F21-5F8B-988E-7B9400FFC92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16C8B2-F048-B5EB-9570-3B5882297B7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7B3ACDF4-E6D6-1A62-63CC-A6CA30D21F1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2A14CE4-7C37-F74E-FF2B-E4A0FB06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895DEE1-CDE8-3A35-9633-CB1B251F5A0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727418-7618-DBAE-0001-F0E38394E79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1963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CE2D36-834E-488C-BB59-25EECB8A071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00E01C-6A35-946A-33D3-85C847BC05E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644AF36D-7694-1682-4A26-172CA80545E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6B7C4E1-F130-DAF7-0A9A-42F703943D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CC3CB3-616D-7BA4-9754-E56BBFBD1C4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367567-1B87-903B-7068-8FE2E05BCD4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3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BA885C-25A2-4AD9-381D-419C8B21872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F9FDC6-872C-58CE-296E-2A9E042A4F2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38071FB1-05CD-1336-E00C-7F939F8860A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2857E2F-AC8E-DEF7-2747-97900DFAAB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4C303C0-B48F-624E-2652-2BB1288D04A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A75B98-8E1B-C79F-599A-DA503244A81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157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667B6C-EF25-789C-D7A0-22CA2918D25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664B05-0A22-9BC0-9C13-AF7DD2CC71F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 hidden="1">
              <a:extLst>
                <a:ext uri="{FF2B5EF4-FFF2-40B4-BE49-F238E27FC236}">
                  <a16:creationId xmlns:a16="http://schemas.microsoft.com/office/drawing/2014/main" id="{A418857E-DCFA-30CB-8E3A-EE86B193918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D65C4346-67FF-EF9D-24B5-E819CB0DB1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48EC696-2EF9-43C3-4E39-8C020C0055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031C374-A553-2EAA-9DE2-EEE65037D502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912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B26504-FF6E-0992-F7AC-EA5AD10085B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A3680B6-25CD-3D8B-F655-0778C1DBB55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6FFDB504-23AE-7B44-8F51-544088CC553F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8566F64-590D-9336-FF67-601EAEB8B6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B63D60-C48C-5124-BCB0-F7EE3D4E514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D3D07E-4301-E443-A5BE-8A0D4A11902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49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B4FFE6-DD72-17A5-AB75-FC352D36C7A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19C3DD-6B00-8A48-1E8C-F49ABC45564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 hidden="1">
              <a:extLst>
                <a:ext uri="{FF2B5EF4-FFF2-40B4-BE49-F238E27FC236}">
                  <a16:creationId xmlns:a16="http://schemas.microsoft.com/office/drawing/2014/main" id="{4865557D-B635-6F42-AA00-CBAA3A14032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1A8C908-FE70-98EF-279E-4AD762C3D8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423C99-7666-CA5C-4CB8-C909AE2CD947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9C2ED5-6662-1543-E740-036D66AA9FF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075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6C8DA0-33C3-BDF8-70FE-49F0D1F5CD7B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3BE658-CB20-5003-7FD9-4154E273C6EE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56A1D-3468-B309-064E-DFD4E78FC511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447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14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FDE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5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1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D394F1-BEA2-A508-8770-80D84DE6372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3EB3EB-573F-B06B-669A-C367A29289A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CC1C4812-6771-3953-2E26-7337D88506CD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CF8E61D-C1BC-0B71-CBD1-755DA5DBDB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BA97F8D-9448-2D8B-9DC5-DB9A857A4F5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1A091F5-65DB-F891-F5D8-D00379917918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3130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2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7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6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4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55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97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57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1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04C979-1F8C-FF68-0565-206B040BBB3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33BF5B-86EA-78E0-BB5E-423A4F32B0B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 hidden="1">
              <a:extLst>
                <a:ext uri="{FF2B5EF4-FFF2-40B4-BE49-F238E27FC236}">
                  <a16:creationId xmlns:a16="http://schemas.microsoft.com/office/drawing/2014/main" id="{40E2174B-15C1-94E8-4B24-7C85A62AF7D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CD0660D-3AAA-98C5-0169-F90C931845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57DBA43-C1FF-026B-F9BC-49632F07F48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C06AD3-3E6A-A2C6-75AD-1D712E104067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653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35CBB3-0F02-A3B9-D554-992F5040E5E1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E4D302-6A16-F658-A3E7-9A8A92ADACA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87C4379D-D3E2-4317-8A51-824DDF21191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B7299CD-F9E9-CF9C-D209-EF5947D151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3555090-C848-ADD7-F136-A182135774F1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E48065-2146-3CC4-1037-1976D9216C4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36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C6CAB0-4F21-5F8B-988E-7B9400FFC92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16C8B2-F048-B5EB-9570-3B5882297B7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 hidden="1">
              <a:extLst>
                <a:ext uri="{FF2B5EF4-FFF2-40B4-BE49-F238E27FC236}">
                  <a16:creationId xmlns:a16="http://schemas.microsoft.com/office/drawing/2014/main" id="{7B3ACDF4-E6D6-1A62-63CC-A6CA30D21F11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2A14CE4-7C37-F74E-FF2B-E4A0FB066D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895DEE1-CDE8-3A35-9633-CB1B251F5A0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727418-7618-DBAE-0001-F0E38394E79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53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CE2D36-834E-488C-BB59-25EECB8A0714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00E01C-6A35-946A-33D3-85C847BC05E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644AF36D-7694-1682-4A26-172CA80545E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6B7C4E1-F130-DAF7-0A9A-42F703943D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ECC3CB3-616D-7BA4-9754-E56BBFBD1C4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3367567-1B87-903B-7068-8FE2E05BCD4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351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BA885C-25A2-4AD9-381D-419C8B21872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F9FDC6-872C-58CE-296E-2A9E042A4F2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 hidden="1">
              <a:extLst>
                <a:ext uri="{FF2B5EF4-FFF2-40B4-BE49-F238E27FC236}">
                  <a16:creationId xmlns:a16="http://schemas.microsoft.com/office/drawing/2014/main" id="{38071FB1-05CD-1336-E00C-7F939F8860A7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12857E2F-AC8E-DEF7-2747-97900DFAAB8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4C303C0-B48F-624E-2652-2BB1288D04A6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A75B98-8E1B-C79F-599A-DA503244A81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F37D7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496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77832AD-8E11-78B9-B5D3-6B377853F5A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55" r:id="rId13"/>
    <p:sldLayoutId id="2147483711" r:id="rId14"/>
    <p:sldLayoutId id="2147483649" r:id="rId15"/>
    <p:sldLayoutId id="2147483650" r:id="rId16"/>
    <p:sldLayoutId id="2147483651" r:id="rId17"/>
    <p:sldLayoutId id="2147483652" r:id="rId18"/>
    <p:sldLayoutId id="2147483653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77832AD-8E11-78B9-B5D3-6B377853F5A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2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47.sv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47.sv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9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616A6D-80FF-7570-5EEA-1E956A00CF72}"/>
              </a:ext>
            </a:extLst>
          </p:cNvPr>
          <p:cNvSpPr txBox="1"/>
          <p:nvPr/>
        </p:nvSpPr>
        <p:spPr>
          <a:xfrm>
            <a:off x="3166647" y="3408021"/>
            <a:ext cx="587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TW" sz="4800" b="1" dirty="0">
                <a:solidFill>
                  <a:srgbClr val="002060"/>
                </a:solidFill>
                <a:latin typeface="Candara" panose="020E0502030303020204" pitchFamily="34" charset="0"/>
              </a:rPr>
              <a:t>Follow the rules</a:t>
            </a:r>
            <a:endParaRPr lang="zh-TW" altLang="en-US" sz="4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292CE-23D8-8EE4-4167-D81719D12141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5FFDB9-FA19-A8DE-06C9-75819AF83D4E}"/>
              </a:ext>
            </a:extLst>
          </p:cNvPr>
          <p:cNvGrpSpPr/>
          <p:nvPr/>
        </p:nvGrpSpPr>
        <p:grpSpPr>
          <a:xfrm>
            <a:off x="2542173" y="2176610"/>
            <a:ext cx="5159393" cy="1166084"/>
            <a:chOff x="2542173" y="2176610"/>
            <a:chExt cx="5159393" cy="116608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EBE26E8-BEC4-555C-D213-653F619E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28128" y="2690152"/>
              <a:ext cx="4173438" cy="584234"/>
            </a:xfrm>
            <a:prstGeom prst="rect">
              <a:avLst/>
            </a:prstGeom>
            <a:effectLst/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D3488FC-B9EA-51C4-3D82-5BD12C2F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42173" y="2176610"/>
              <a:ext cx="1220321" cy="11660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E1BE8-AB13-7DA7-4A45-DE8A3A883EE4}"/>
                </a:ext>
              </a:extLst>
            </p:cNvPr>
            <p:cNvSpPr txBox="1"/>
            <p:nvPr/>
          </p:nvSpPr>
          <p:spPr>
            <a:xfrm>
              <a:off x="3668982" y="2689611"/>
              <a:ext cx="3797876" cy="584775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altLang="zh-TW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Law-abidingness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新細明體" panose="02020500000000000000" pitchFamily="18" charset="-12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259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A134E-CCB3-C494-2ECD-ABA19822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4276F55-3C6D-352B-2DEC-396D37C27D15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A9C07-BC1E-7998-431C-73A76AE58C8D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What happens there?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6900C-8156-F714-9ADA-1CD223159A06}"/>
              </a:ext>
            </a:extLst>
          </p:cNvPr>
          <p:cNvSpPr txBox="1"/>
          <p:nvPr/>
        </p:nvSpPr>
        <p:spPr>
          <a:xfrm>
            <a:off x="961293" y="5247612"/>
            <a:ext cx="10737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Some children are banging on the glass.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C52CD6-D217-7A44-F25A-15D13FDD6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60" y="1600354"/>
            <a:ext cx="5342007" cy="3405106"/>
          </a:xfrm>
          <a:prstGeom prst="roundRect">
            <a:avLst/>
          </a:prstGeom>
          <a:ln w="57150">
            <a:solidFill>
              <a:srgbClr val="BB7CB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9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58CA-CA12-EA21-A284-93185DA81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D20317-FA4A-9324-8BE9-57553BD9F06D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4EE95-E11D-3818-571F-20F735A88EDF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Why can’t they do that?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408EB-EA62-CDF3-F0CE-57C74A9A5AF4}"/>
              </a:ext>
            </a:extLst>
          </p:cNvPr>
          <p:cNvSpPr txBox="1"/>
          <p:nvPr/>
        </p:nvSpPr>
        <p:spPr>
          <a:xfrm>
            <a:off x="2686254" y="5277954"/>
            <a:ext cx="8663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There is a ‘</a:t>
            </a:r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Keep quiet</a:t>
            </a:r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’ sign!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0449F-DD18-00CC-5140-CF31702C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60" y="1600354"/>
            <a:ext cx="5342007" cy="3405106"/>
          </a:xfrm>
          <a:prstGeom prst="roundRect">
            <a:avLst/>
          </a:prstGeom>
          <a:ln w="57150">
            <a:solidFill>
              <a:srgbClr val="BB7CB3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0CE74F-B3F1-B50A-5346-4E1063B1A804}"/>
              </a:ext>
            </a:extLst>
          </p:cNvPr>
          <p:cNvGrpSpPr/>
          <p:nvPr/>
        </p:nvGrpSpPr>
        <p:grpSpPr>
          <a:xfrm>
            <a:off x="8633429" y="1885808"/>
            <a:ext cx="2213810" cy="3013821"/>
            <a:chOff x="8633429" y="1885808"/>
            <a:chExt cx="2213810" cy="3013821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FFDA7F4E-2EBA-3AEC-F113-C5480485588F}"/>
                </a:ext>
              </a:extLst>
            </p:cNvPr>
            <p:cNvSpPr/>
            <p:nvPr/>
          </p:nvSpPr>
          <p:spPr>
            <a:xfrm rot="19250558">
              <a:off x="8688826" y="1885808"/>
              <a:ext cx="554158" cy="178190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85A21A-6F63-4EE2-1C5A-994D477E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702" t="12200" r="12275" b="10952"/>
            <a:stretch/>
          </p:blipFill>
          <p:spPr>
            <a:xfrm>
              <a:off x="8633429" y="2661755"/>
              <a:ext cx="2213810" cy="2237874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57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5317BE-4734-AE73-62DE-4483F5CB743C}"/>
              </a:ext>
            </a:extLst>
          </p:cNvPr>
          <p:cNvSpPr txBox="1"/>
          <p:nvPr/>
        </p:nvSpPr>
        <p:spPr>
          <a:xfrm>
            <a:off x="2809730" y="1227123"/>
            <a:ext cx="7874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 the story, Leo and the children make a mistake. They don’t follow the rules the zoo!</a:t>
            </a:r>
          </a:p>
          <a:p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FE4C5-8531-22B9-7B21-E28D9FBD5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58073" y="805488"/>
            <a:ext cx="1997884" cy="2016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56A719-2586-496D-C2EF-CE64078B129C}"/>
              </a:ext>
            </a:extLst>
          </p:cNvPr>
          <p:cNvSpPr txBox="1"/>
          <p:nvPr/>
        </p:nvSpPr>
        <p:spPr>
          <a:xfrm>
            <a:off x="7029051" y="5299677"/>
            <a:ext cx="421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Let’s find out!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B780EE-D394-BC9A-B222-8D5197939F19}"/>
              </a:ext>
            </a:extLst>
          </p:cNvPr>
          <p:cNvSpPr txBox="1"/>
          <p:nvPr/>
        </p:nvSpPr>
        <p:spPr>
          <a:xfrm>
            <a:off x="2809730" y="3524846"/>
            <a:ext cx="7874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may happen when people don’t follow the rules?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8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0CA01-0AD7-893D-0114-88C21B34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07862A4-5502-DA62-FD14-7EB1AA547DE4}"/>
              </a:ext>
            </a:extLst>
          </p:cNvPr>
          <p:cNvGrpSpPr/>
          <p:nvPr/>
        </p:nvGrpSpPr>
        <p:grpSpPr>
          <a:xfrm>
            <a:off x="1039529" y="3657199"/>
            <a:ext cx="10746193" cy="2435191"/>
            <a:chOff x="577517" y="3589822"/>
            <a:chExt cx="10746193" cy="243519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6318B90-3262-4C24-ABA5-3C943EDA7AD2}"/>
                </a:ext>
              </a:extLst>
            </p:cNvPr>
            <p:cNvGrpSpPr/>
            <p:nvPr/>
          </p:nvGrpSpPr>
          <p:grpSpPr>
            <a:xfrm>
              <a:off x="577517" y="3589822"/>
              <a:ext cx="7641456" cy="2435191"/>
              <a:chOff x="3965610" y="1222008"/>
              <a:chExt cx="7641456" cy="2435191"/>
            </a:xfrm>
          </p:grpSpPr>
          <p:sp>
            <p:nvSpPr>
              <p:cNvPr id="25" name="Cloud 24">
                <a:extLst>
                  <a:ext uri="{FF2B5EF4-FFF2-40B4-BE49-F238E27FC236}">
                    <a16:creationId xmlns:a16="http://schemas.microsoft.com/office/drawing/2014/main" id="{88804A50-D24F-C102-766A-67E512A62E70}"/>
                  </a:ext>
                </a:extLst>
              </p:cNvPr>
              <p:cNvSpPr/>
              <p:nvPr/>
            </p:nvSpPr>
            <p:spPr>
              <a:xfrm>
                <a:off x="3965610" y="1222008"/>
                <a:ext cx="7641456" cy="2435191"/>
              </a:xfrm>
              <a:prstGeom prst="cloud">
                <a:avLst/>
              </a:prstGeom>
              <a:solidFill>
                <a:srgbClr val="FDE9E7"/>
              </a:solidFill>
              <a:ln>
                <a:solidFill>
                  <a:srgbClr val="EF7B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BE4296-9C8E-FE57-C7FD-AFCE66AD43FD}"/>
                  </a:ext>
                </a:extLst>
              </p:cNvPr>
              <p:cNvSpPr txBox="1"/>
              <p:nvPr/>
            </p:nvSpPr>
            <p:spPr>
              <a:xfrm>
                <a:off x="4851133" y="1592485"/>
                <a:ext cx="67312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What may happen if the children keep banging on the window?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9A0E21-833D-8618-A439-4A7539BD4353}"/>
                  </a:ext>
                </a:extLst>
              </p:cNvPr>
              <p:cNvSpPr txBox="1"/>
              <p:nvPr/>
            </p:nvSpPr>
            <p:spPr>
              <a:xfrm>
                <a:off x="4860759" y="2699391"/>
                <a:ext cx="67312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F37D7E"/>
                    </a:solidFill>
                    <a:latin typeface="Amasis MT Pro Black" panose="02040A04050005020304" pitchFamily="18" charset="0"/>
                  </a:rPr>
                  <a:t>Glass may break? Pandas scared?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FCCDB-A4D5-0107-029E-9B9D1D706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4250" y="3612034"/>
              <a:ext cx="3529460" cy="2249751"/>
            </a:xfrm>
            <a:prstGeom prst="roundRect">
              <a:avLst/>
            </a:prstGeom>
            <a:ln w="57150">
              <a:solidFill>
                <a:srgbClr val="BB7CB3"/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C026E9-F74B-EBF1-5D21-7C15AEC2795E}"/>
              </a:ext>
            </a:extLst>
          </p:cNvPr>
          <p:cNvGrpSpPr/>
          <p:nvPr/>
        </p:nvGrpSpPr>
        <p:grpSpPr>
          <a:xfrm>
            <a:off x="949771" y="574062"/>
            <a:ext cx="8338608" cy="2977660"/>
            <a:chOff x="949771" y="574062"/>
            <a:chExt cx="8338608" cy="297766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5AB18-8E5A-4018-B30E-F76C3DE5E5A9}"/>
                </a:ext>
              </a:extLst>
            </p:cNvPr>
            <p:cNvGrpSpPr/>
            <p:nvPr/>
          </p:nvGrpSpPr>
          <p:grpSpPr>
            <a:xfrm>
              <a:off x="2865985" y="574062"/>
              <a:ext cx="6422394" cy="2977660"/>
              <a:chOff x="729176" y="429683"/>
              <a:chExt cx="6422394" cy="2977660"/>
            </a:xfrm>
          </p:grpSpPr>
          <p:sp>
            <p:nvSpPr>
              <p:cNvPr id="24" name="Cloud 23">
                <a:extLst>
                  <a:ext uri="{FF2B5EF4-FFF2-40B4-BE49-F238E27FC236}">
                    <a16:creationId xmlns:a16="http://schemas.microsoft.com/office/drawing/2014/main" id="{80F032DE-5C30-9C2E-CF2D-42709471D3A0}"/>
                  </a:ext>
                </a:extLst>
              </p:cNvPr>
              <p:cNvSpPr/>
              <p:nvPr/>
            </p:nvSpPr>
            <p:spPr>
              <a:xfrm>
                <a:off x="729176" y="429683"/>
                <a:ext cx="6268390" cy="2977660"/>
              </a:xfrm>
              <a:prstGeom prst="cloud">
                <a:avLst/>
              </a:prstGeom>
              <a:solidFill>
                <a:srgbClr val="FDE9E7"/>
              </a:solidFill>
              <a:ln>
                <a:solidFill>
                  <a:srgbClr val="EF7B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AA0E6F-ED6D-349D-7A77-12696CFE0AAF}"/>
                  </a:ext>
                </a:extLst>
              </p:cNvPr>
              <p:cNvSpPr txBox="1"/>
              <p:nvPr/>
            </p:nvSpPr>
            <p:spPr>
              <a:xfrm>
                <a:off x="1350496" y="859512"/>
                <a:ext cx="57529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libri" panose="020F0502020204030204"/>
                  </a:rPr>
                  <a:t>What may happen if the monkeys eat Leo’s food?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0843CD-AD13-A3DD-A38B-082D60826CDA}"/>
                  </a:ext>
                </a:extLst>
              </p:cNvPr>
              <p:cNvSpPr txBox="1"/>
              <p:nvPr/>
            </p:nvSpPr>
            <p:spPr>
              <a:xfrm>
                <a:off x="1398622" y="1995294"/>
                <a:ext cx="57529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F37D7E"/>
                    </a:solidFill>
                    <a:latin typeface="Amasis MT Pro Black" panose="02040A04050005020304" pitchFamily="18" charset="0"/>
                  </a:rPr>
                  <a:t>Monkey become sick?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34D739-E85A-3196-6A5E-24073CF2049C}"/>
                  </a:ext>
                </a:extLst>
              </p:cNvPr>
              <p:cNvSpPr txBox="1"/>
              <p:nvPr/>
            </p:nvSpPr>
            <p:spPr>
              <a:xfrm>
                <a:off x="1398622" y="2428431"/>
                <a:ext cx="57529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F37D7E"/>
                    </a:solidFill>
                    <a:latin typeface="Amasis MT Pro Black" panose="02040A04050005020304" pitchFamily="18" charset="0"/>
                  </a:rPr>
                  <a:t>Leo gets hurt?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855CE1-F30A-AA8D-D430-5BBF375DF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771" y="816034"/>
              <a:ext cx="2432304" cy="2215926"/>
            </a:xfrm>
            <a:prstGeom prst="roundRect">
              <a:avLst/>
            </a:prstGeom>
            <a:ln w="57150">
              <a:solidFill>
                <a:srgbClr val="BB7CB3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175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BFD94-2CB3-0CC8-718E-728897647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AB26A02-68D5-EC58-6909-FE374DD0AAD5}"/>
              </a:ext>
            </a:extLst>
          </p:cNvPr>
          <p:cNvGrpSpPr/>
          <p:nvPr/>
        </p:nvGrpSpPr>
        <p:grpSpPr>
          <a:xfrm>
            <a:off x="3137836" y="3578995"/>
            <a:ext cx="8158212" cy="2435191"/>
            <a:chOff x="3070460" y="4031381"/>
            <a:chExt cx="8158212" cy="2435191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615EB72C-8C02-A4BB-ED6F-DD02DD598792}"/>
                </a:ext>
              </a:extLst>
            </p:cNvPr>
            <p:cNvSpPr/>
            <p:nvPr/>
          </p:nvSpPr>
          <p:spPr>
            <a:xfrm>
              <a:off x="3070460" y="4031381"/>
              <a:ext cx="8158212" cy="2435191"/>
            </a:xfrm>
            <a:prstGeom prst="cloud">
              <a:avLst/>
            </a:prstGeom>
            <a:solidFill>
              <a:srgbClr val="FDE9E7"/>
            </a:solidFill>
            <a:ln>
              <a:solidFill>
                <a:srgbClr val="EF7B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508895-45CD-5586-08D6-0F47E6AB496E}"/>
                </a:ext>
              </a:extLst>
            </p:cNvPr>
            <p:cNvSpPr txBox="1"/>
            <p:nvPr/>
          </p:nvSpPr>
          <p:spPr>
            <a:xfrm>
              <a:off x="4600876" y="4393035"/>
              <a:ext cx="64378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can you say to remind other people to follow the rules?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A33E59-57DD-E105-AE25-15EF001315E1}"/>
                </a:ext>
              </a:extLst>
            </p:cNvPr>
            <p:cNvSpPr txBox="1"/>
            <p:nvPr/>
          </p:nvSpPr>
          <p:spPr>
            <a:xfrm>
              <a:off x="4591250" y="5432564"/>
              <a:ext cx="6437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37D7E"/>
                  </a:solidFill>
                  <a:latin typeface="Amasis MT Pro Black" panose="02040A04050005020304" pitchFamily="18" charset="0"/>
                </a:rPr>
                <a:t>Please … / Can you …?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CE6A1F-A3CC-D523-84A4-48B1F40DAF63}"/>
              </a:ext>
            </a:extLst>
          </p:cNvPr>
          <p:cNvGrpSpPr/>
          <p:nvPr/>
        </p:nvGrpSpPr>
        <p:grpSpPr>
          <a:xfrm>
            <a:off x="427408" y="683995"/>
            <a:ext cx="8533712" cy="2768883"/>
            <a:chOff x="177151" y="751372"/>
            <a:chExt cx="8533712" cy="27688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63F020-DEDC-1311-3997-62AB687191F8}"/>
                </a:ext>
              </a:extLst>
            </p:cNvPr>
            <p:cNvGrpSpPr/>
            <p:nvPr/>
          </p:nvGrpSpPr>
          <p:grpSpPr>
            <a:xfrm>
              <a:off x="1892165" y="751372"/>
              <a:ext cx="6818698" cy="2768883"/>
              <a:chOff x="429126" y="3456071"/>
              <a:chExt cx="6818698" cy="2768883"/>
            </a:xfrm>
          </p:grpSpPr>
          <p:sp>
            <p:nvSpPr>
              <p:cNvPr id="26" name="Cloud 25">
                <a:extLst>
                  <a:ext uri="{FF2B5EF4-FFF2-40B4-BE49-F238E27FC236}">
                    <a16:creationId xmlns:a16="http://schemas.microsoft.com/office/drawing/2014/main" id="{3099FB60-99C5-8F07-1F02-F0A10D6A1CDE}"/>
                  </a:ext>
                </a:extLst>
              </p:cNvPr>
              <p:cNvSpPr/>
              <p:nvPr/>
            </p:nvSpPr>
            <p:spPr>
              <a:xfrm>
                <a:off x="429126" y="3456071"/>
                <a:ext cx="5045551" cy="2768883"/>
              </a:xfrm>
              <a:prstGeom prst="cloud">
                <a:avLst/>
              </a:prstGeom>
              <a:solidFill>
                <a:srgbClr val="FDE9E7"/>
              </a:solidFill>
              <a:ln>
                <a:solidFill>
                  <a:srgbClr val="EF7B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5D96298-2A73-7C48-A577-A337ACC44F4B}"/>
                  </a:ext>
                </a:extLst>
              </p:cNvPr>
              <p:cNvSpPr txBox="1"/>
              <p:nvPr/>
            </p:nvSpPr>
            <p:spPr>
              <a:xfrm>
                <a:off x="1140548" y="3987337"/>
                <a:ext cx="61072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libri" panose="020F0502020204030204"/>
                  </a:rPr>
                  <a:t>How do you feel when people don’t follow the rules?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A8BA65-B103-423F-7F17-F7D0916D9C5E}"/>
                  </a:ext>
                </a:extLst>
              </p:cNvPr>
              <p:cNvSpPr txBox="1"/>
              <p:nvPr/>
            </p:nvSpPr>
            <p:spPr>
              <a:xfrm>
                <a:off x="1102048" y="5074991"/>
                <a:ext cx="61072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37D7E"/>
                    </a:solidFill>
                    <a:effectLst/>
                    <a:uLnTx/>
                    <a:uFillTx/>
                    <a:latin typeface="Amasis MT Pro Black" panose="02040A04050005020304" pitchFamily="18" charset="0"/>
                    <a:ea typeface="+mn-ea"/>
                    <a:cs typeface="+mn-cs"/>
                  </a:rPr>
                  <a:t>Angry? Unhappy?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A cartoon of a child&#10;&#10;AI-generated content may be incorrect.">
              <a:extLst>
                <a:ext uri="{FF2B5EF4-FFF2-40B4-BE49-F238E27FC236}">
                  <a16:creationId xmlns:a16="http://schemas.microsoft.com/office/drawing/2014/main" id="{7E2A1A32-C0C2-1C5E-7BF4-01BFDAD56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3" b="97098" l="10000" r="90000">
                          <a14:foregroundMark x1="41953" y1="85156" x2="46563" y2="97098"/>
                          <a14:foregroundMark x1="40078" y1="45201" x2="39531" y2="52121"/>
                          <a14:foregroundMark x1="52344" y1="43638" x2="52109" y2="5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51" y="895151"/>
              <a:ext cx="3327592" cy="232931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9780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5317BE-4734-AE73-62DE-4483F5CB743C}"/>
              </a:ext>
            </a:extLst>
          </p:cNvPr>
          <p:cNvSpPr txBox="1"/>
          <p:nvPr/>
        </p:nvSpPr>
        <p:spPr>
          <a:xfrm>
            <a:off x="2786284" y="734754"/>
            <a:ext cx="8754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rules help keep the animals safe and happy. They also protect us.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FE4C5-8531-22B9-7B21-E28D9FBD5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58073" y="805488"/>
            <a:ext cx="1997884" cy="2016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94A14-D108-CC53-A119-A26FC6F354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2" t="3707" r="2612" b="3707"/>
          <a:stretch/>
        </p:blipFill>
        <p:spPr>
          <a:xfrm>
            <a:off x="556844" y="3017320"/>
            <a:ext cx="2655878" cy="2517208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761D-401A-62AD-550C-98B72C5DC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2" t="12200" r="12275" b="10952"/>
          <a:stretch/>
        </p:blipFill>
        <p:spPr>
          <a:xfrm>
            <a:off x="3404937" y="3224464"/>
            <a:ext cx="2213810" cy="2237874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EBF2F0-E1A1-8FEE-4D5F-695104F1947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84" y="3237979"/>
            <a:ext cx="2202373" cy="2202373"/>
            <a:chOff x="6592711" y="2720622"/>
            <a:chExt cx="2743200" cy="2743200"/>
          </a:xfrm>
        </p:grpSpPr>
        <p:pic>
          <p:nvPicPr>
            <p:cNvPr id="7" name="Graphic 6" descr="Run with solid fill">
              <a:extLst>
                <a:ext uri="{FF2B5EF4-FFF2-40B4-BE49-F238E27FC236}">
                  <a16:creationId xmlns:a16="http://schemas.microsoft.com/office/drawing/2014/main" id="{15938083-3E3F-2EB4-5F8B-C2E06EB8C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3650" y="3076370"/>
              <a:ext cx="2037644" cy="203764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0B4A9B-0EA6-C504-8A3E-1BFD846CBC15}"/>
                </a:ext>
              </a:extLst>
            </p:cNvPr>
            <p:cNvSpPr/>
            <p:nvPr/>
          </p:nvSpPr>
          <p:spPr>
            <a:xfrm>
              <a:off x="6592711" y="2720622"/>
              <a:ext cx="2743200" cy="2743200"/>
            </a:xfrm>
            <a:prstGeom prst="ellipse">
              <a:avLst/>
            </a:prstGeom>
            <a:noFill/>
            <a:ln w="168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876E2-24D5-E2AE-D4A2-4E772997CAE9}"/>
                </a:ext>
              </a:extLst>
            </p:cNvPr>
            <p:cNvCxnSpPr>
              <a:stCxn id="8" idx="1"/>
              <a:endCxn id="8" idx="5"/>
            </p:cNvCxnSpPr>
            <p:nvPr/>
          </p:nvCxnSpPr>
          <p:spPr>
            <a:xfrm>
              <a:off x="6994443" y="3122354"/>
              <a:ext cx="1939736" cy="1939736"/>
            </a:xfrm>
            <a:prstGeom prst="line">
              <a:avLst/>
            </a:prstGeom>
            <a:ln w="171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FFB61ED-813F-5C70-1F79-FECF9EED5D6F}"/>
              </a:ext>
            </a:extLst>
          </p:cNvPr>
          <p:cNvSpPr/>
          <p:nvPr/>
        </p:nvSpPr>
        <p:spPr>
          <a:xfrm>
            <a:off x="6112042" y="2995863"/>
            <a:ext cx="2562727" cy="2685447"/>
          </a:xfrm>
          <a:prstGeom prst="roundRect">
            <a:avLst/>
          </a:prstGeom>
          <a:noFill/>
          <a:ln w="79375" cap="rnd">
            <a:solidFill>
              <a:srgbClr val="F37D7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C1BBCC6-4532-57BE-0763-7B622D01D565}"/>
              </a:ext>
            </a:extLst>
          </p:cNvPr>
          <p:cNvSpPr/>
          <p:nvPr/>
        </p:nvSpPr>
        <p:spPr>
          <a:xfrm>
            <a:off x="8995610" y="3015915"/>
            <a:ext cx="2562727" cy="2685447"/>
          </a:xfrm>
          <a:prstGeom prst="roundRect">
            <a:avLst/>
          </a:prstGeom>
          <a:noFill/>
          <a:ln w="79375" cap="rnd">
            <a:solidFill>
              <a:srgbClr val="F37D7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4DD235-4E4C-1BF7-56CD-95157E6605A8}"/>
              </a:ext>
            </a:extLst>
          </p:cNvPr>
          <p:cNvGrpSpPr/>
          <p:nvPr/>
        </p:nvGrpSpPr>
        <p:grpSpPr>
          <a:xfrm>
            <a:off x="9188115" y="3043989"/>
            <a:ext cx="2229853" cy="2542673"/>
            <a:chOff x="9188115" y="3043989"/>
            <a:chExt cx="2229853" cy="2542673"/>
          </a:xfrm>
        </p:grpSpPr>
        <p:pic>
          <p:nvPicPr>
            <p:cNvPr id="32" name="Graphic 31" descr="Protecting hand with solid fill">
              <a:extLst>
                <a:ext uri="{FF2B5EF4-FFF2-40B4-BE49-F238E27FC236}">
                  <a16:creationId xmlns:a16="http://schemas.microsoft.com/office/drawing/2014/main" id="{E39E6829-E57E-FDE1-FB7C-D5F79A742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85158" y="3043989"/>
              <a:ext cx="1628274" cy="1628274"/>
            </a:xfrm>
            <a:prstGeom prst="rect">
              <a:avLst/>
            </a:prstGeom>
          </p:spPr>
        </p:pic>
        <p:pic>
          <p:nvPicPr>
            <p:cNvPr id="33" name="Graphic 32" descr="Rabbit with solid fill">
              <a:extLst>
                <a:ext uri="{FF2B5EF4-FFF2-40B4-BE49-F238E27FC236}">
                  <a16:creationId xmlns:a16="http://schemas.microsoft.com/office/drawing/2014/main" id="{BCB40F66-77BB-2424-12A0-8B76A336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8115" y="3934325"/>
              <a:ext cx="1652337" cy="165233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19E900E-32D3-C88E-D339-795BAA7AD4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5595" y="3250011"/>
              <a:ext cx="2202373" cy="2202373"/>
              <a:chOff x="6592711" y="2720622"/>
              <a:chExt cx="2743200" cy="27432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BC087BB-04CD-632A-8A85-6215EC51C718}"/>
                  </a:ext>
                </a:extLst>
              </p:cNvPr>
              <p:cNvSpPr/>
              <p:nvPr/>
            </p:nvSpPr>
            <p:spPr>
              <a:xfrm>
                <a:off x="6592711" y="2720622"/>
                <a:ext cx="2743200" cy="2743200"/>
              </a:xfrm>
              <a:prstGeom prst="ellipse">
                <a:avLst/>
              </a:prstGeom>
              <a:noFill/>
              <a:ln w="168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F2B534B-C238-5220-A09B-C25A7EC86458}"/>
                  </a:ext>
                </a:extLst>
              </p:cNvPr>
              <p:cNvCxnSpPr>
                <a:stCxn id="35" idx="1"/>
                <a:endCxn id="35" idx="5"/>
              </p:cNvCxnSpPr>
              <p:nvPr/>
            </p:nvCxnSpPr>
            <p:spPr>
              <a:xfrm>
                <a:off x="6994443" y="3122354"/>
                <a:ext cx="1939736" cy="1939736"/>
              </a:xfrm>
              <a:prstGeom prst="line">
                <a:avLst/>
              </a:prstGeom>
              <a:ln w="171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828041-9A26-6C11-A313-9E69AA30A84F}"/>
              </a:ext>
            </a:extLst>
          </p:cNvPr>
          <p:cNvSpPr txBox="1"/>
          <p:nvPr/>
        </p:nvSpPr>
        <p:spPr>
          <a:xfrm>
            <a:off x="2774560" y="2071185"/>
            <a:ext cx="8754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Can you think of more rules in the zoo?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animBg="1"/>
      <p:bldP spid="30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5317BE-4734-AE73-62DE-4483F5CB743C}"/>
              </a:ext>
            </a:extLst>
          </p:cNvPr>
          <p:cNvSpPr txBox="1"/>
          <p:nvPr/>
        </p:nvSpPr>
        <p:spPr>
          <a:xfrm>
            <a:off x="2809730" y="1227123"/>
            <a:ext cx="8754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Remember to follow the rules the next time we visit the zoo!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FE4C5-8531-22B9-7B21-E28D9FBD5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58073" y="805488"/>
            <a:ext cx="1997884" cy="2016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94A14-D108-CC53-A119-A26FC6F354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2" t="3707" r="2612" b="3707"/>
          <a:stretch/>
        </p:blipFill>
        <p:spPr>
          <a:xfrm>
            <a:off x="556844" y="3017320"/>
            <a:ext cx="2655878" cy="2517208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761D-401A-62AD-550C-98B72C5DC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2" t="12200" r="12275" b="10952"/>
          <a:stretch/>
        </p:blipFill>
        <p:spPr>
          <a:xfrm>
            <a:off x="3404937" y="3224464"/>
            <a:ext cx="2213810" cy="2237874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EBF2F0-E1A1-8FEE-4D5F-695104F1947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984" y="3237979"/>
            <a:ext cx="2202373" cy="2202373"/>
            <a:chOff x="6592711" y="2720622"/>
            <a:chExt cx="2743200" cy="2743200"/>
          </a:xfrm>
        </p:grpSpPr>
        <p:pic>
          <p:nvPicPr>
            <p:cNvPr id="7" name="Graphic 6" descr="Run with solid fill">
              <a:extLst>
                <a:ext uri="{FF2B5EF4-FFF2-40B4-BE49-F238E27FC236}">
                  <a16:creationId xmlns:a16="http://schemas.microsoft.com/office/drawing/2014/main" id="{15938083-3E3F-2EB4-5F8B-C2E06EB8C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3650" y="3076370"/>
              <a:ext cx="2037644" cy="203764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0B4A9B-0EA6-C504-8A3E-1BFD846CBC15}"/>
                </a:ext>
              </a:extLst>
            </p:cNvPr>
            <p:cNvSpPr/>
            <p:nvPr/>
          </p:nvSpPr>
          <p:spPr>
            <a:xfrm>
              <a:off x="6592711" y="2720622"/>
              <a:ext cx="2743200" cy="2743200"/>
            </a:xfrm>
            <a:prstGeom prst="ellipse">
              <a:avLst/>
            </a:prstGeom>
            <a:noFill/>
            <a:ln w="168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876E2-24D5-E2AE-D4A2-4E772997CAE9}"/>
                </a:ext>
              </a:extLst>
            </p:cNvPr>
            <p:cNvCxnSpPr>
              <a:stCxn id="8" idx="1"/>
              <a:endCxn id="8" idx="5"/>
            </p:cNvCxnSpPr>
            <p:nvPr/>
          </p:nvCxnSpPr>
          <p:spPr>
            <a:xfrm>
              <a:off x="6994443" y="3122354"/>
              <a:ext cx="1939736" cy="1939736"/>
            </a:xfrm>
            <a:prstGeom prst="line">
              <a:avLst/>
            </a:prstGeom>
            <a:ln w="171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FFB61ED-813F-5C70-1F79-FECF9EED5D6F}"/>
              </a:ext>
            </a:extLst>
          </p:cNvPr>
          <p:cNvSpPr/>
          <p:nvPr/>
        </p:nvSpPr>
        <p:spPr>
          <a:xfrm>
            <a:off x="6112042" y="2995863"/>
            <a:ext cx="2562727" cy="2685447"/>
          </a:xfrm>
          <a:prstGeom prst="roundRect">
            <a:avLst/>
          </a:prstGeom>
          <a:noFill/>
          <a:ln w="79375" cap="rnd">
            <a:solidFill>
              <a:srgbClr val="F37D7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C1BBCC6-4532-57BE-0763-7B622D01D565}"/>
              </a:ext>
            </a:extLst>
          </p:cNvPr>
          <p:cNvSpPr/>
          <p:nvPr/>
        </p:nvSpPr>
        <p:spPr>
          <a:xfrm>
            <a:off x="8995610" y="3015915"/>
            <a:ext cx="2562727" cy="2685447"/>
          </a:xfrm>
          <a:prstGeom prst="roundRect">
            <a:avLst/>
          </a:prstGeom>
          <a:noFill/>
          <a:ln w="79375" cap="rnd">
            <a:solidFill>
              <a:srgbClr val="F37D7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4DD235-4E4C-1BF7-56CD-95157E6605A8}"/>
              </a:ext>
            </a:extLst>
          </p:cNvPr>
          <p:cNvGrpSpPr/>
          <p:nvPr/>
        </p:nvGrpSpPr>
        <p:grpSpPr>
          <a:xfrm>
            <a:off x="9188115" y="3043989"/>
            <a:ext cx="2229853" cy="2542673"/>
            <a:chOff x="9188115" y="3043989"/>
            <a:chExt cx="2229853" cy="2542673"/>
          </a:xfrm>
        </p:grpSpPr>
        <p:pic>
          <p:nvPicPr>
            <p:cNvPr id="32" name="Graphic 31" descr="Protecting hand with solid fill">
              <a:extLst>
                <a:ext uri="{FF2B5EF4-FFF2-40B4-BE49-F238E27FC236}">
                  <a16:creationId xmlns:a16="http://schemas.microsoft.com/office/drawing/2014/main" id="{E39E6829-E57E-FDE1-FB7C-D5F79A742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85158" y="3043989"/>
              <a:ext cx="1628274" cy="1628274"/>
            </a:xfrm>
            <a:prstGeom prst="rect">
              <a:avLst/>
            </a:prstGeom>
          </p:spPr>
        </p:pic>
        <p:pic>
          <p:nvPicPr>
            <p:cNvPr id="33" name="Graphic 32" descr="Rabbit with solid fill">
              <a:extLst>
                <a:ext uri="{FF2B5EF4-FFF2-40B4-BE49-F238E27FC236}">
                  <a16:creationId xmlns:a16="http://schemas.microsoft.com/office/drawing/2014/main" id="{BCB40F66-77BB-2424-12A0-8B76A336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8115" y="3934325"/>
              <a:ext cx="1652337" cy="165233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19E900E-32D3-C88E-D339-795BAA7AD4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5595" y="3250011"/>
              <a:ext cx="2202373" cy="2202373"/>
              <a:chOff x="6592711" y="2720622"/>
              <a:chExt cx="2743200" cy="27432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BC087BB-04CD-632A-8A85-6215EC51C718}"/>
                  </a:ext>
                </a:extLst>
              </p:cNvPr>
              <p:cNvSpPr/>
              <p:nvPr/>
            </p:nvSpPr>
            <p:spPr>
              <a:xfrm>
                <a:off x="6592711" y="2720622"/>
                <a:ext cx="2743200" cy="2743200"/>
              </a:xfrm>
              <a:prstGeom prst="ellipse">
                <a:avLst/>
              </a:prstGeom>
              <a:noFill/>
              <a:ln w="168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F2B534B-C238-5220-A09B-C25A7EC86458}"/>
                  </a:ext>
                </a:extLst>
              </p:cNvPr>
              <p:cNvCxnSpPr>
                <a:stCxn id="35" idx="1"/>
                <a:endCxn id="35" idx="5"/>
              </p:cNvCxnSpPr>
              <p:nvPr/>
            </p:nvCxnSpPr>
            <p:spPr>
              <a:xfrm>
                <a:off x="6994443" y="3122354"/>
                <a:ext cx="1939736" cy="1939736"/>
              </a:xfrm>
              <a:prstGeom prst="line">
                <a:avLst/>
              </a:prstGeom>
              <a:ln w="171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82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6DEEA-69D5-F23D-8ACE-00A776562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e3e_1b_c4_p32_values-0001">
            <a:hlinkClick r:id="" action="ppaction://media"/>
            <a:extLst>
              <a:ext uri="{FF2B5EF4-FFF2-40B4-BE49-F238E27FC236}">
                <a16:creationId xmlns:a16="http://schemas.microsoft.com/office/drawing/2014/main" id="{6C05BF3B-8495-9DF5-90B7-6387E2256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4025" y="96202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8A54F-CCB8-3DDC-0D6E-053581D7107D}"/>
              </a:ext>
            </a:extLst>
          </p:cNvPr>
          <p:cNvSpPr txBox="1"/>
          <p:nvPr/>
        </p:nvSpPr>
        <p:spPr>
          <a:xfrm>
            <a:off x="2809730" y="1227123"/>
            <a:ext cx="7874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Other than the zoo, we also follow rules at the school!</a:t>
            </a:r>
          </a:p>
          <a:p>
            <a:endParaRPr lang="en-US" sz="4000" dirty="0"/>
          </a:p>
          <a:p>
            <a:r>
              <a:rPr lang="en-US" sz="4000" dirty="0"/>
              <a:t>Let’s look at the following situation.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F3BFF-B170-785D-8322-60F4EEEB58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58073" y="805488"/>
            <a:ext cx="1997884" cy="2016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3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1D05-4843-BF74-145A-4422AF634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A9D6CF-AA7F-D5EA-0E85-A7B4CBE66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96575" y="670735"/>
            <a:ext cx="1997884" cy="2016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3F47E1-719C-D3D0-1D06-61DAFA3454BF}"/>
              </a:ext>
            </a:extLst>
          </p:cNvPr>
          <p:cNvSpPr txBox="1"/>
          <p:nvPr/>
        </p:nvSpPr>
        <p:spPr>
          <a:xfrm>
            <a:off x="2809730" y="1227123"/>
            <a:ext cx="7874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learn from Leo and the children it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story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7F1144-2672-3437-42C2-985F412B8753}"/>
              </a:ext>
            </a:extLst>
          </p:cNvPr>
          <p:cNvSpPr/>
          <p:nvPr/>
        </p:nvSpPr>
        <p:spPr>
          <a:xfrm>
            <a:off x="2079358" y="2735580"/>
            <a:ext cx="9274442" cy="31318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277E7-0347-8759-3EB7-35752ABC1E35}"/>
              </a:ext>
            </a:extLst>
          </p:cNvPr>
          <p:cNvSpPr txBox="1"/>
          <p:nvPr/>
        </p:nvSpPr>
        <p:spPr>
          <a:xfrm>
            <a:off x="2544774" y="2904497"/>
            <a:ext cx="83518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srgbClr val="0070C0"/>
                </a:solidFill>
              </a:rPr>
              <a:t>Remember to follow the rules no matter where we are. They protect us and help make the world a better place for everyone!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0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6AC51-22A6-1CFB-0F8B-FD70FAE4B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8B354-A136-9EDC-4938-D8CCEF3AF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" t="-1231" r="-502" b="-1"/>
          <a:stretch/>
        </p:blipFill>
        <p:spPr>
          <a:xfrm>
            <a:off x="696575" y="670735"/>
            <a:ext cx="1997884" cy="2016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79E84-601B-5156-F4DB-B7E23B12DECA}"/>
              </a:ext>
            </a:extLst>
          </p:cNvPr>
          <p:cNvSpPr txBox="1"/>
          <p:nvPr/>
        </p:nvSpPr>
        <p:spPr>
          <a:xfrm>
            <a:off x="2799171" y="888996"/>
            <a:ext cx="9058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Don’t forget to complete </a:t>
            </a:r>
            <a:r>
              <a:rPr lang="en-US" sz="3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My values pledge</a:t>
            </a:r>
            <a:r>
              <a:rPr lang="en-US" sz="3600" dirty="0"/>
              <a:t>!</a:t>
            </a:r>
          </a:p>
          <a:p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55DCA-530F-56D6-E07A-814FE53464C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04" y="2843607"/>
            <a:ext cx="3932902" cy="2839302"/>
            <a:chOff x="2320951" y="1258166"/>
            <a:chExt cx="7636085" cy="53694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2EAF14-8892-8CEF-9514-F018A2F1A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" r="1259"/>
            <a:stretch/>
          </p:blipFill>
          <p:spPr>
            <a:xfrm>
              <a:off x="2320951" y="1258166"/>
              <a:ext cx="3775050" cy="53244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934F0F-9F37-9588-1FBC-B447A5BF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" b="836"/>
            <a:stretch/>
          </p:blipFill>
          <p:spPr>
            <a:xfrm>
              <a:off x="6096000" y="1277380"/>
              <a:ext cx="3861036" cy="53502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F50A3D-D55B-2C00-92FA-2B65429687D9}"/>
              </a:ext>
            </a:extLst>
          </p:cNvPr>
          <p:cNvSpPr txBox="1"/>
          <p:nvPr/>
        </p:nvSpPr>
        <p:spPr>
          <a:xfrm>
            <a:off x="7400926" y="4319588"/>
            <a:ext cx="114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898E38-2B35-8B0C-E72F-D563A8EFCFA2}"/>
              </a:ext>
            </a:extLst>
          </p:cNvPr>
          <p:cNvGrpSpPr/>
          <p:nvPr/>
        </p:nvGrpSpPr>
        <p:grpSpPr>
          <a:xfrm>
            <a:off x="3680289" y="1684421"/>
            <a:ext cx="8244582" cy="2425567"/>
            <a:chOff x="3670664" y="1655545"/>
            <a:chExt cx="8244582" cy="24255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5B9F296-19B7-7982-FAE5-427F41AD7897}"/>
                </a:ext>
              </a:extLst>
            </p:cNvPr>
            <p:cNvSpPr/>
            <p:nvPr/>
          </p:nvSpPr>
          <p:spPr>
            <a:xfrm rot="14186275">
              <a:off x="4409307" y="1989013"/>
              <a:ext cx="477525" cy="1954811"/>
            </a:xfrm>
            <a:prstGeom prst="triangle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11203A-E4FC-8E64-B51C-169561490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" t="11031" r="11411" b="69231"/>
            <a:stretch>
              <a:fillRect/>
            </a:stretch>
          </p:blipFill>
          <p:spPr>
            <a:xfrm>
              <a:off x="4803006" y="1655545"/>
              <a:ext cx="7112240" cy="242556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A25F6E-ADA6-D641-E24F-E6AE03B996D7}"/>
              </a:ext>
            </a:extLst>
          </p:cNvPr>
          <p:cNvSpPr txBox="1"/>
          <p:nvPr/>
        </p:nvSpPr>
        <p:spPr>
          <a:xfrm>
            <a:off x="10763272" y="2651079"/>
            <a:ext cx="1325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6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HK" sz="6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8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6322C0-1454-F614-DF1D-E3C9478FECE3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14921-7F60-53A9-3392-089F808EE9ED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remember what happens in the story?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69545A-E17D-929C-B957-48EB02C54092}"/>
              </a:ext>
            </a:extLst>
          </p:cNvPr>
          <p:cNvGrpSpPr/>
          <p:nvPr/>
        </p:nvGrpSpPr>
        <p:grpSpPr>
          <a:xfrm>
            <a:off x="2498310" y="1366568"/>
            <a:ext cx="7681781" cy="5354171"/>
            <a:chOff x="2238428" y="1376194"/>
            <a:chExt cx="7681781" cy="53541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802D36-C0DD-2E65-131A-3400A0FA2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" r="2409"/>
            <a:stretch/>
          </p:blipFill>
          <p:spPr>
            <a:xfrm>
              <a:off x="2238428" y="1376194"/>
              <a:ext cx="3882196" cy="53502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02CB07-96D3-46F4-99C7-7FFECD4C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2809" y="1381125"/>
              <a:ext cx="3807400" cy="53492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677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80233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22C9B03A-8C59-4445-A59D-F33DB560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47" y="486342"/>
            <a:ext cx="10656028" cy="55968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新細明體"/>
                <a:cs typeface="Arial"/>
              </a:rPr>
              <a:t>Acknowledgements</a:t>
            </a:r>
            <a:endParaRPr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新細明體" panose="02020500000000000000" pitchFamily="18" charset="-12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We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would like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to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thank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the following </a:t>
            </a:r>
            <a:r>
              <a:rPr lang="en-US" sz="1400" dirty="0" err="1">
                <a:solidFill>
                  <a:srgbClr val="212121"/>
                </a:solidFill>
                <a:latin typeface="Calibri"/>
                <a:cs typeface="Segoe UI"/>
              </a:rPr>
              <a:t>organisations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 and people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for permission to 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Segoe UI"/>
              </a:rPr>
              <a:t>use their images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cs typeface="Segoe UI"/>
              </a:rPr>
              <a:t>:</a:t>
            </a:r>
            <a:endParaRPr lang="en-US" sz="1400" dirty="0">
              <a:solidFill>
                <a:srgbClr val="212121"/>
              </a:solidFill>
              <a:latin typeface="Calibr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新細明體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Verdana" panose="020B0604030504040204" pitchFamily="34" charset="0"/>
              <a:buNone/>
              <a:tabLst/>
              <a:defRPr/>
            </a:pPr>
            <a:endParaRPr kumimoji="0" lang="en-US" altLang="zh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Verdana" panose="020B0604030504040204" pitchFamily="34" charset="0"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B1B57-0262-3FF2-E3B4-1B563FAF60B7}"/>
              </a:ext>
            </a:extLst>
          </p:cNvPr>
          <p:cNvSpPr txBox="1"/>
          <p:nvPr/>
        </p:nvSpPr>
        <p:spPr>
          <a:xfrm>
            <a:off x="1000647" y="1228397"/>
            <a:ext cx="10190706" cy="1600438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US" sz="1400" dirty="0" err="1"/>
              <a:t>Aquir</a:t>
            </a:r>
            <a:r>
              <a:rPr lang="en-US" sz="1400" dirty="0"/>
              <a:t> / stock.adobe.com</a:t>
            </a:r>
          </a:p>
          <a:p>
            <a:r>
              <a:rPr lang="en-US" sz="1400" dirty="0"/>
              <a:t>Bilal </a:t>
            </a:r>
            <a:r>
              <a:rPr lang="en-US" sz="1400" dirty="0" err="1"/>
              <a:t>Sirrullah</a:t>
            </a:r>
            <a:r>
              <a:rPr lang="en-US" sz="1400" dirty="0"/>
              <a:t> / Shutterstock</a:t>
            </a:r>
          </a:p>
          <a:p>
            <a:r>
              <a:rPr lang="en-US" sz="1400" dirty="0" err="1"/>
              <a:t>blacklight_trace</a:t>
            </a:r>
            <a:r>
              <a:rPr lang="en-US" sz="1400" dirty="0"/>
              <a:t> / stock.adobe.com</a:t>
            </a:r>
          </a:p>
          <a:p>
            <a:r>
              <a:rPr lang="en-US" sz="1400" dirty="0"/>
              <a:t>Good Studio / stock.adobe.com</a:t>
            </a:r>
          </a:p>
          <a:p>
            <a:r>
              <a:rPr lang="en-US" sz="1400" dirty="0"/>
              <a:t>Only Best PNG's (AI) / stock.adobe.com</a:t>
            </a:r>
          </a:p>
          <a:p>
            <a:r>
              <a:rPr lang="en-US" sz="1400" dirty="0" err="1"/>
              <a:t>solthanya</a:t>
            </a:r>
            <a:r>
              <a:rPr lang="en-US" sz="1400" dirty="0"/>
              <a:t> / stock.adobe.com</a:t>
            </a:r>
          </a:p>
          <a:p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73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5BC07-4248-2640-A7AF-DDD3EF070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C0716-8379-89AE-8D05-E92E6665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90" y="1414425"/>
            <a:ext cx="3727002" cy="5263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EA8D21-69BC-9AA5-2769-ED127F665951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5796A-42BD-B6A4-4C26-23A4649BAFDE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story trying to teach us?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2ECAFF-C0ED-ED95-C543-B18B8363263A}"/>
              </a:ext>
            </a:extLst>
          </p:cNvPr>
          <p:cNvGrpSpPr/>
          <p:nvPr/>
        </p:nvGrpSpPr>
        <p:grpSpPr>
          <a:xfrm>
            <a:off x="971114" y="2160722"/>
            <a:ext cx="10243520" cy="4142090"/>
            <a:chOff x="971114" y="2160722"/>
            <a:chExt cx="10243520" cy="4142090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8C05DB45-FCE3-1885-63FE-4FFD0B3D5D6D}"/>
                </a:ext>
              </a:extLst>
            </p:cNvPr>
            <p:cNvSpPr/>
            <p:nvPr/>
          </p:nvSpPr>
          <p:spPr>
            <a:xfrm rot="9978191">
              <a:off x="2916139" y="3750815"/>
              <a:ext cx="453102" cy="2551997"/>
            </a:xfrm>
            <a:prstGeom prst="triangle">
              <a:avLst/>
            </a:prstGeom>
            <a:solidFill>
              <a:srgbClr val="EE77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14CD92-13C1-DE18-4E94-D3083522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" t="119" b="119"/>
            <a:stretch/>
          </p:blipFill>
          <p:spPr>
            <a:xfrm>
              <a:off x="971114" y="2160722"/>
              <a:ext cx="10243520" cy="1815531"/>
            </a:xfrm>
            <a:prstGeom prst="roundRect">
              <a:avLst/>
            </a:prstGeom>
            <a:noFill/>
            <a:ln w="38100">
              <a:solidFill>
                <a:srgbClr val="E9849C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52323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A7917-11A9-8783-4C3C-A08F93279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24D45-C59B-9DD2-806D-BF6859437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90" y="1414425"/>
            <a:ext cx="3727002" cy="5263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71606D-01F7-F09F-0196-2B95AFDC703B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FD8A0-28EB-3352-64DB-A2C9012BCD65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the story teach us to follow the rules?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13C478-5F32-39C6-4CE5-1E8509F38912}"/>
              </a:ext>
            </a:extLst>
          </p:cNvPr>
          <p:cNvGrpSpPr/>
          <p:nvPr/>
        </p:nvGrpSpPr>
        <p:grpSpPr>
          <a:xfrm>
            <a:off x="971114" y="2160722"/>
            <a:ext cx="10243520" cy="4142090"/>
            <a:chOff x="971114" y="2160722"/>
            <a:chExt cx="10243520" cy="4142090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2E298230-EDBB-753E-FCBF-B8939AA1C07D}"/>
                </a:ext>
              </a:extLst>
            </p:cNvPr>
            <p:cNvSpPr/>
            <p:nvPr/>
          </p:nvSpPr>
          <p:spPr>
            <a:xfrm rot="9978191">
              <a:off x="2916139" y="3750815"/>
              <a:ext cx="453102" cy="2551997"/>
            </a:xfrm>
            <a:prstGeom prst="triangle">
              <a:avLst/>
            </a:prstGeom>
            <a:solidFill>
              <a:srgbClr val="EE77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86D570-A519-5DCF-9344-ED048207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" t="119" b="119"/>
            <a:stretch/>
          </p:blipFill>
          <p:spPr>
            <a:xfrm>
              <a:off x="971114" y="2160722"/>
              <a:ext cx="10243520" cy="1815531"/>
            </a:xfrm>
            <a:prstGeom prst="roundRect">
              <a:avLst/>
            </a:prstGeom>
            <a:noFill/>
            <a:ln w="38100">
              <a:solidFill>
                <a:srgbClr val="E9849C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11155E-4A93-1EFB-19CF-32981E4871C5}"/>
              </a:ext>
            </a:extLst>
          </p:cNvPr>
          <p:cNvGrpSpPr/>
          <p:nvPr/>
        </p:nvGrpSpPr>
        <p:grpSpPr>
          <a:xfrm>
            <a:off x="6239690" y="4498172"/>
            <a:ext cx="5383075" cy="1343928"/>
            <a:chOff x="6239690" y="4498172"/>
            <a:chExt cx="5383075" cy="13439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1C75EC-B193-12F2-DA67-DA93EECB2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85" t="-1231" r="-502" b="-1"/>
            <a:stretch/>
          </p:blipFill>
          <p:spPr>
            <a:xfrm>
              <a:off x="6239690" y="4498172"/>
              <a:ext cx="1331607" cy="13439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EA9A39-4CE6-7128-ED08-AC138667AA5D}"/>
                </a:ext>
              </a:extLst>
            </p:cNvPr>
            <p:cNvSpPr txBox="1"/>
            <p:nvPr/>
          </p:nvSpPr>
          <p:spPr>
            <a:xfrm>
              <a:off x="7404189" y="4807307"/>
              <a:ext cx="4218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0070C0"/>
                  </a:solidFill>
                  <a:latin typeface="Amasis MT Pro Black" panose="02040A04050005020304" pitchFamily="18" charset="0"/>
                </a:rPr>
                <a:t>Let’s find out!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760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695A0-A80E-7E92-E919-EBBDA17C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216DD6-8BF8-8215-D17F-AB4F5D9ADD6E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43E25-9CBD-7A1E-91CE-B5D63F4C68D6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are Leo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his family?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076CA-1AF2-A465-F318-A9EAED73E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9755" r="1292" b="45417"/>
          <a:stretch>
            <a:fillRect/>
          </a:stretch>
        </p:blipFill>
        <p:spPr>
          <a:xfrm>
            <a:off x="2838951" y="1327292"/>
            <a:ext cx="7165661" cy="4620008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D8BE44-5172-5065-6C24-3B2D48C313CB}"/>
              </a:ext>
            </a:extLst>
          </p:cNvPr>
          <p:cNvSpPr txBox="1"/>
          <p:nvPr/>
        </p:nvSpPr>
        <p:spPr>
          <a:xfrm>
            <a:off x="2793831" y="5896519"/>
            <a:ext cx="715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They are at the zoo.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5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52F5-8204-0901-F7F0-BDB2A7D3B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4C4A81-BB94-7C9E-6070-6F5EF812E392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45984-BB67-70ED-82AE-CA516AC732F8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Leo trying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A790A-63FC-D087-018D-534E9B7A11E2}"/>
              </a:ext>
            </a:extLst>
          </p:cNvPr>
          <p:cNvSpPr txBox="1"/>
          <p:nvPr/>
        </p:nvSpPr>
        <p:spPr>
          <a:xfrm>
            <a:off x="1664277" y="5049354"/>
            <a:ext cx="932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He is trying to feed some monkeys.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31E3D1-7BAC-8F66-C437-95BC4EC8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9" t="11780" r="14697" b="10369"/>
          <a:stretch/>
        </p:blipFill>
        <p:spPr>
          <a:xfrm>
            <a:off x="3570012" y="1756150"/>
            <a:ext cx="5062999" cy="30074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D82E2-7809-9341-F939-6CDFC2CD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2D4EA8-8BA9-F7FD-D128-4C11CCA7FE07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9A137-4968-BD3B-E861-0370A368461F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he do that?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7D0A5B-4B57-C706-5410-8FBBD46FC122}"/>
              </a:ext>
            </a:extLst>
          </p:cNvPr>
          <p:cNvSpPr txBox="1"/>
          <p:nvPr/>
        </p:nvSpPr>
        <p:spPr>
          <a:xfrm>
            <a:off x="1664277" y="5049354"/>
            <a:ext cx="932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NO!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38480-1634-EEDF-9174-63DD4D0615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9" t="11780" r="14697" b="10369"/>
          <a:stretch/>
        </p:blipFill>
        <p:spPr>
          <a:xfrm>
            <a:off x="3570012" y="1756150"/>
            <a:ext cx="5062999" cy="30074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7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8BD3A-AD8F-4B48-3D84-8505672EA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B518BE-1045-D949-5F5E-94917CE86FF8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35E68-4AB3-3B9C-C69F-5BBB506FB3BD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not?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0CAA2-E492-7683-04C1-F8EECFF4E451}"/>
              </a:ext>
            </a:extLst>
          </p:cNvPr>
          <p:cNvSpPr txBox="1"/>
          <p:nvPr/>
        </p:nvSpPr>
        <p:spPr>
          <a:xfrm>
            <a:off x="897796" y="4820755"/>
            <a:ext cx="7600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There is a sign. It means ‘</a:t>
            </a:r>
            <a:r>
              <a:rPr lang="en-US" sz="4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Don’t feed the monkeys</a:t>
            </a:r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’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9D98A-6859-A3FB-9342-C42FB27B09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9" t="11780" r="14697" b="10369"/>
          <a:stretch/>
        </p:blipFill>
        <p:spPr>
          <a:xfrm>
            <a:off x="3570012" y="1756150"/>
            <a:ext cx="5062999" cy="3007471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79941-8F4C-EC9D-40D8-420149DB1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092" y="2895089"/>
            <a:ext cx="3697532" cy="3368599"/>
          </a:xfrm>
          <a:prstGeom prst="roundRect">
            <a:avLst/>
          </a:prstGeom>
          <a:ln w="57150">
            <a:solidFill>
              <a:srgbClr val="BB7CB3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540010-F3BD-EB19-D225-3B52244F184C}"/>
              </a:ext>
            </a:extLst>
          </p:cNvPr>
          <p:cNvGrpSpPr/>
          <p:nvPr/>
        </p:nvGrpSpPr>
        <p:grpSpPr>
          <a:xfrm>
            <a:off x="9542584" y="1441937"/>
            <a:ext cx="2309447" cy="2965940"/>
            <a:chOff x="9542584" y="1441937"/>
            <a:chExt cx="2309447" cy="296594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10A929D-167F-BA8E-EAA8-8EB35F3275B5}"/>
                </a:ext>
              </a:extLst>
            </p:cNvPr>
            <p:cNvSpPr/>
            <p:nvPr/>
          </p:nvSpPr>
          <p:spPr>
            <a:xfrm rot="10226344">
              <a:off x="10949354" y="3434861"/>
              <a:ext cx="316524" cy="97301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44D55F-9FEC-202D-83E8-C5AD52DE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095" t="8285" r="8490" b="8926"/>
            <a:stretch/>
          </p:blipFill>
          <p:spPr>
            <a:xfrm>
              <a:off x="9542584" y="1441937"/>
              <a:ext cx="2309447" cy="2250831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502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CD741-4A02-CB29-9D5E-2BC6154F9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94456E-781D-B1E5-8DB3-91B35124A3C3}"/>
              </a:ext>
            </a:extLst>
          </p:cNvPr>
          <p:cNvSpPr/>
          <p:nvPr/>
        </p:nvSpPr>
        <p:spPr>
          <a:xfrm>
            <a:off x="0" y="0"/>
            <a:ext cx="12192000" cy="1239369"/>
          </a:xfrm>
          <a:prstGeom prst="rect">
            <a:avLst/>
          </a:prstGeom>
          <a:solidFill>
            <a:srgbClr val="FDE9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D2FF9E-132D-C33B-7872-9CEBFB98CEBE}"/>
              </a:ext>
            </a:extLst>
          </p:cNvPr>
          <p:cNvSpPr txBox="1"/>
          <p:nvPr/>
        </p:nvSpPr>
        <p:spPr>
          <a:xfrm>
            <a:off x="281493" y="321935"/>
            <a:ext cx="1191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Next, they go to the Giant Panda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/>
              </a:rPr>
              <a:t>ouse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E9BC3-31A5-091B-209A-ADEC22DF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5300" r="13038" b="61210"/>
          <a:stretch>
            <a:fillRect/>
          </a:stretch>
        </p:blipFill>
        <p:spPr>
          <a:xfrm>
            <a:off x="2864223" y="1492623"/>
            <a:ext cx="6758945" cy="3778624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01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let2e_1a_c1_p10_values"/>
  <p:tag name="ISPRING_LMS_API_VERSION" val="SCORM 2004 (4th edition)"/>
  <p:tag name="ISPRING_ULTRA_SCORM_COURSE_ID" val="ED55F2C1-FC3D-4F8D-816A-EDAC88D5D1DC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1B Chapter 4 Values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1B\\01_SB\\03_Tagged resources&quot;],[&quot;\uFFFD_\uFFFD\u000E{5F9A7829-1E97-428D-BE66-302A644CD4A7}&quot;,&quot;C:\\Users\\HK1-UCatherineLeung\\OneDrive - Pearson PLC\\Digital\\ePub\\1B\\01_SB\\03_Tagged resourc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1B Chapter 4 Values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D0EE6D-9200-4C9D-AABD-06B6C4D65220}:39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A96DB-5289-4CD5-A6C2-8132EC16B64F}:39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4E9E63-B661-47E5-862C-2707DDF07AAB}:39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66017F-51E4-46D3-BF7E-396DBF5E8AF0}:39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2EBB4-627B-4E4E-B37B-54D0FD3B6FD1}:39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8356BE-E555-436C-A3E6-3CB25C2CF8E9}:39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EB8FE0-5135-4973-89F6-69833296B598}:39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FAC0C1-A0EC-48AF-BFE7-4446FA1AAC5A}:39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716486-7034-48DA-B9A9-A68E83C60775}:39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2F22E-7DCC-4675-BB88-B8CD12242B6D}:39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DC6927-CDBC-4BAD-B50D-9F7FEC8EDE3A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B096F7-CC25-4407-A5BB-F3F62B3E1AF7}:393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C145EC-E49C-4344-889A-D63866B97D4E}:2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B7F079-9D43-4AC4-B115-91B449D6FD48}:38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94E5A0-04DA-4FCF-A502-826217EBE8BA}:39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5AF98F-C60D-4D05-BDDF-2F6D9A37163A}:39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A805C-5435-4615-864F-D85DF3301954}:39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08C2A1-7562-42B1-A856-04A09FBF96D6}:39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F9D68D-C1F8-4AF1-8A6C-6BA4D48E8BAD}:39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35182C-0969-441E-B8D0-C9E7B5F0E20F}:39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14E49B-2C2E-4E31-A981-11F1DC1A8033}:39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2886C7-D235-42F9-A479-901AEB593829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a194019-af41-4f5f-90aa-3f3df5d17659"/>
    <ds:schemaRef ds:uri="6a719dc3-2774-4bb3-bd51-e2fea1f3384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8A1FB6-7F34-4D0C-9C08-0E53346F2F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20A53F-286A-4199-8D4B-57D9CE939D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423</Words>
  <Application>Microsoft Office PowerPoint</Application>
  <PresentationFormat>Widescreen</PresentationFormat>
  <Paragraphs>75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Amasis MT Pro Black</vt:lpstr>
      <vt:lpstr>Wingdings</vt:lpstr>
      <vt:lpstr>Candara</vt:lpstr>
      <vt:lpstr>Open Sans ExtraBold</vt:lpstr>
      <vt:lpstr>Calibri Light</vt:lpstr>
      <vt:lpstr>Verdana</vt:lpstr>
      <vt:lpstr>Arial Rounded MT Bold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© Pearson Education Asia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Values PPT</dc:title>
  <dc:creator>Wendy So;© Pearson Education Asia Limited</dc:creator>
  <cp:lastModifiedBy>Catherine Leung</cp:lastModifiedBy>
  <cp:revision>9</cp:revision>
  <dcterms:created xsi:type="dcterms:W3CDTF">2022-06-28T02:17:12Z</dcterms:created>
  <dcterms:modified xsi:type="dcterms:W3CDTF">2025-08-31T04:37:15Z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r8>11137200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