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2.xml" ContentType="application/inkml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3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</p:sldMasterIdLst>
  <p:notesMasterIdLst>
    <p:notesMasterId r:id="rId19"/>
  </p:notesMasterIdLst>
  <p:handoutMasterIdLst>
    <p:handoutMasterId r:id="rId20"/>
  </p:handoutMasterIdLst>
  <p:sldIdLst>
    <p:sldId id="263" r:id="rId5"/>
    <p:sldId id="266" r:id="rId6"/>
    <p:sldId id="269" r:id="rId7"/>
    <p:sldId id="417" r:id="rId8"/>
    <p:sldId id="271" r:id="rId9"/>
    <p:sldId id="276" r:id="rId10"/>
    <p:sldId id="418" r:id="rId11"/>
    <p:sldId id="278" r:id="rId12"/>
    <p:sldId id="279" r:id="rId13"/>
    <p:sldId id="273" r:id="rId14"/>
    <p:sldId id="280" r:id="rId15"/>
    <p:sldId id="267" r:id="rId16"/>
    <p:sldId id="264" r:id="rId17"/>
    <p:sldId id="416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FF3399"/>
    <a:srgbClr val="CCCC00"/>
    <a:srgbClr val="C657A0"/>
    <a:srgbClr val="00AB4E"/>
    <a:srgbClr val="95BFE5"/>
    <a:srgbClr val="4663A7"/>
    <a:srgbClr val="DDA6CC"/>
    <a:srgbClr val="B1A3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52" y="27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56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97AECE-8FA9-B06C-3E66-A954674EBE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A2C90-A4B1-A4B3-E6E8-C4484148CD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H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DCDFD-8E71-3849-4EEF-FEDD0E271F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8D852-9F8E-48B9-29E6-D877E6539E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747368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8T05:00:59.79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0,'809'0,"-789"0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8T05:03:45.96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0,'809'0,"-789"0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8T05:13:58.01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0,'1610'0,"-1583"0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B8063-EFC4-493A-A061-34510404C109}" type="datetimeFigureOut">
              <a:rPr lang="en-HK" smtClean="0"/>
              <a:t>8/10/2025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220A8-729E-4903-8A91-91CAF5BF618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314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6835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7780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08034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1201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74417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8333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6649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5684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5714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6224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8813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8686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60885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20A8-729E-4903-8A91-91CAF5BF618D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1495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CEF8CF-D578-E21E-0351-98B2740BD4F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8F3909-3A9D-8837-CDC3-3607C5D747B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699779-6258-DB92-E138-0978F71E62A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B23BE9EC-4040-34E5-7895-4DF5932333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2DB5FD-8123-612D-0C89-E34ABAE17D8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48DD87F-EAC1-68DE-93E9-5F6B7F4425F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EB1EBC88-DEF9-76B2-7B1F-F868AE2806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0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154122-EBCC-0AF2-2ABB-E39FD7FA802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65A6FA-44AB-63E7-4B9C-183EF7211E4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BFE055-E69E-D78A-30B7-85B495F1EB99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813C5E9-DEB5-1E69-94A6-33AA4BEDEC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C4708F5-85C4-C6AA-2361-068890F1009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8C209E9-8599-BDC8-E69A-8B8612B64B69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5DEB804-8BF9-8D81-75B5-48BF664BF1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4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59E1F8-9CA9-445F-DB2D-41EE966150F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360F1F9-1D43-D1E5-4C5D-F00E7A9E183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2DD0F8-0389-D26E-ACD3-371E9DF0C2D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AC1FBFCC-6AFF-10C8-9F1A-57A84D5330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BA8B3D1-B558-75D4-08C8-E69C029DCAE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9594EE-3EF8-7CD9-3F7C-4DC1527B21C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A97A5A9A-6871-A083-CB61-8F6DEAF6AF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5B6BEA-58ED-932F-6509-1A3254FB184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6A7A550-A01F-62F3-BE63-47A367E7E49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5E5FE7-20F4-30B5-F0AA-D9EE5878229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81FA90F-C56F-AC09-4127-36922002EE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35C5E95-9680-1E9D-9027-0D8BF9F0021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04BA91-0D4D-2A96-C075-13720A0DCE6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515860F-7B06-02A6-5FCF-61CB776B43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74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DFAD9-D7CC-29B5-BF5F-E0CBEC690F4F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39F93A-2CAA-AE0E-309B-CA9897D8BFAB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A39367-C0D5-C23A-471C-BB9061300C25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03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87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544B7516-0C83-C7CD-9D01-CBCEB148B84F}"/>
              </a:ext>
            </a:extLst>
          </p:cNvPr>
          <p:cNvSpPr/>
          <p:nvPr userDrawn="1"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rgbClr val="00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39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72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7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B8A33D4-AF13-28D7-770C-2FBF0A02935F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89D702-0C85-112A-4DC8-167703C55CE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E5EF1F-8B48-3EDA-D272-76E7C504209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818B27-4D9A-216F-0121-BE827DE31F3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EE0CF3-C468-5B89-BAEA-485A2DCAB15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2AB38D48-9520-DCF4-9472-3D565265FE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181007C-8EDB-62DB-A39E-3915D40EF2A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DB01A9-2309-934B-862E-DA6BCAAF332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4A044E-5A93-14D1-5DFA-4CC729724B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172D3-81E6-1879-7F5A-C75C731E58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D6B676-F1F9-7D36-26EA-F6DEBA1B3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95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08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0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02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18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73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2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53A50D4-A497-EFC6-9330-51CD1F483AF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EAB863-A42D-79FD-0E04-45F84045428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5B1D4B-ADA6-BD32-01F5-8C9F3725622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BF7D325-C812-1B0B-3C75-A7E479FCF3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39209C8-693A-7F07-39B2-61D4D56F330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5E3776-7C8E-6329-4783-38EA57456F40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7A4F57D-CA74-C3B1-B57C-9770CF6F47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5CD5D9-391B-B207-876C-C7AF84ED006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D3D7A7-C814-DAFE-6327-C6695E83FFD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A9CE83-1C52-103E-79A3-E195CB109E2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4F165C40-6956-635D-7D2C-6820E0FF9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1D9F563-FA34-BC0E-7EB4-A41CC645340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12F478-2D80-03B8-ADC9-C4EBA594CC2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09F0CC5-76DE-6C93-D0D2-97BB9BBD02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3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0DF217-0C4F-F0A9-74C3-55462FE77CE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0D7767-C9F1-5FB9-A13B-85FE03A9E45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94E3C6-B65E-90BC-E6EA-11D377DB695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9C1E154-A93F-9055-714B-8A1BCFB23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61BEA69-624C-CF1D-0F68-2BA52CE6402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95F2AB5-4A01-4E7A-5DAF-FDB8D0E3DD6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92D62B3-E1B1-B607-4075-4D1CB348F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EAC136-A929-EC0C-2258-CED8E9808D0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69129E-D705-00BE-F392-24AD958316C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B2916D-125B-C113-B56D-07D2B109023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C0789F4-BB34-E984-2454-38C8295780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92C39-1104-4ACB-35B7-CD5D25437E4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5A49506-B69E-7947-A78E-553B3D5588A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35F5CD8F-E41F-755A-73FC-0EA35D28C6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7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432370-C7A1-BEE2-3BE0-6A968D8E319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48ADA97-ADE5-8132-1451-A5D9201BFE7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3E5BB4-1CA0-D3E1-69D5-8E59C551E7D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324896E-568A-4FDB-36AC-616D770D27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83BFE5D-5828-9DEA-5933-37254703FC0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0FCE1E-85FD-6EAB-28F5-5E064F35AE6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B1CC5633-2949-80F0-2FC2-BAE8CB9AB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6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6FF6AF-F535-B40B-97AC-CE9A3A80328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88CD483-A2F8-7162-D56E-2765A0EDF6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2F2492-10C0-05D5-12D4-B6A571C1DB8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0B63051-8870-AE64-0029-6DA30753DA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279B9B3-9107-5C24-CB2D-4A9F2D1C556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36F1F6-7C46-B764-6FAC-3016DD7E48F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9B5CA9F-95AF-2074-196C-80D97777B1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6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A3E604-77A6-0BD8-BCDA-1EA316A92EC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4DFC23A-577B-06AF-DE31-18D2AC04F90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90AD62-9B9D-B4E4-2173-DEA78C3BD10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9067086-0593-1F38-6603-9CBE5AE5C2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5B08A86-2BD2-51C6-003F-E6083BEF2C3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809775-DE8D-75BE-7127-07215F7752D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3135F32A-F45A-494B-03E3-9F96A3ACED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8575382-DB00-4E13-EB2D-815A8BECC4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1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26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customXml" Target="../ink/ink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customXml" Target="../ink/ink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customXml" Target="../ink/ink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FA6453-CF4B-4F8F-832E-B984093CEA7C}"/>
              </a:ext>
            </a:extLst>
          </p:cNvPr>
          <p:cNvSpPr txBox="1"/>
          <p:nvPr/>
        </p:nvSpPr>
        <p:spPr>
          <a:xfrm>
            <a:off x="3048000" y="345919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Guess the meaning of unknown words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23D0908-0802-5C95-2803-315DFAB65BCF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921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FEE78-50E5-4A5B-B874-22A388980C15}"/>
              </a:ext>
            </a:extLst>
          </p:cNvPr>
          <p:cNvSpPr txBox="1"/>
          <p:nvPr/>
        </p:nvSpPr>
        <p:spPr>
          <a:xfrm>
            <a:off x="1269297" y="-90430"/>
            <a:ext cx="9571879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anchor="ctr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Look at Picture 5: … </a:t>
            </a:r>
            <a:r>
              <a:rPr lang="en-US" sz="4000" b="1" dirty="0">
                <a:solidFill>
                  <a:srgbClr val="002060"/>
                </a:solidFill>
              </a:rPr>
              <a:t>they do not like noise</a:t>
            </a:r>
            <a:r>
              <a:rPr lang="en-US" sz="4000" b="1" dirty="0">
                <a:solidFill>
                  <a:schemeClr val="bg1"/>
                </a:solidFill>
              </a:rPr>
              <a:t>. ‘Noise’ means ___ .</a:t>
            </a:r>
            <a:endParaRPr lang="en-HK" sz="40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0689C-9419-416A-9114-E2E83D192485}"/>
              </a:ext>
            </a:extLst>
          </p:cNvPr>
          <p:cNvSpPr/>
          <p:nvPr/>
        </p:nvSpPr>
        <p:spPr>
          <a:xfrm>
            <a:off x="7863793" y="2938477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E433F4-DB8A-4826-A365-A186334B98E5}"/>
              </a:ext>
            </a:extLst>
          </p:cNvPr>
          <p:cNvSpPr/>
          <p:nvPr/>
        </p:nvSpPr>
        <p:spPr>
          <a:xfrm>
            <a:off x="907541" y="2938477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8E1676-F7FE-494F-93DE-F092DDF32A3D}"/>
              </a:ext>
            </a:extLst>
          </p:cNvPr>
          <p:cNvSpPr/>
          <p:nvPr/>
        </p:nvSpPr>
        <p:spPr>
          <a:xfrm>
            <a:off x="967011" y="2994694"/>
            <a:ext cx="252000" cy="252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461EFD-7EBA-4601-8393-DFF6F79ADB1C}"/>
              </a:ext>
            </a:extLst>
          </p:cNvPr>
          <p:cNvSpPr/>
          <p:nvPr/>
        </p:nvSpPr>
        <p:spPr>
          <a:xfrm>
            <a:off x="4486319" y="2938477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Look at">
            <a:extLst>
              <a:ext uri="{FF2B5EF4-FFF2-40B4-BE49-F238E27FC236}">
                <a16:creationId xmlns:a16="http://schemas.microsoft.com/office/drawing/2014/main" id="{EE5533A7-FE55-4F3B-9305-71CAE1BFCA68}"/>
              </a:ext>
            </a:extLst>
          </p:cNvPr>
          <p:cNvSpPr txBox="1"/>
          <p:nvPr/>
        </p:nvSpPr>
        <p:spPr>
          <a:xfrm>
            <a:off x="8557860" y="2822728"/>
            <a:ext cx="757963" cy="595932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C. </a:t>
            </a:r>
            <a:endParaRPr lang="en-HK" sz="32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Look at">
            <a:extLst>
              <a:ext uri="{FF2B5EF4-FFF2-40B4-BE49-F238E27FC236}">
                <a16:creationId xmlns:a16="http://schemas.microsoft.com/office/drawing/2014/main" id="{59C868F0-327F-41C8-BBBC-827B5BDAC98F}"/>
              </a:ext>
            </a:extLst>
          </p:cNvPr>
          <p:cNvSpPr txBox="1"/>
          <p:nvPr/>
        </p:nvSpPr>
        <p:spPr>
          <a:xfrm>
            <a:off x="5180386" y="2828307"/>
            <a:ext cx="724831" cy="584775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/>
            <a:r>
              <a:rPr lang="en-US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B. </a:t>
            </a:r>
            <a:endParaRPr lang="en-HK" sz="32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Look at">
            <a:extLst>
              <a:ext uri="{FF2B5EF4-FFF2-40B4-BE49-F238E27FC236}">
                <a16:creationId xmlns:a16="http://schemas.microsoft.com/office/drawing/2014/main" id="{A617E6A9-8561-4BE9-ADF0-222536C7900D}"/>
              </a:ext>
            </a:extLst>
          </p:cNvPr>
          <p:cNvSpPr txBox="1"/>
          <p:nvPr/>
        </p:nvSpPr>
        <p:spPr>
          <a:xfrm>
            <a:off x="1601610" y="2822728"/>
            <a:ext cx="580882" cy="595932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>
              <a:lnSpc>
                <a:spcPct val="107000"/>
              </a:lnSpc>
              <a:spcAft>
                <a:spcPts val="800"/>
              </a:spcAft>
            </a:pPr>
            <a:r>
              <a:rPr lang="en-HK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A. </a:t>
            </a:r>
            <a:endParaRPr lang="en-HK" sz="32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C51B8-73FB-47B9-9BD6-22FCEEEA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13" y="3413082"/>
            <a:ext cx="2819400" cy="2081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4F2D2C-11DA-463C-890B-636026912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433" y="3375505"/>
            <a:ext cx="2819400" cy="21060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90C936-5172-4E28-9481-15FFB713F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593" y="3439341"/>
            <a:ext cx="2594234" cy="2081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1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930713" y="306588"/>
            <a:ext cx="10025771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In Picture 6, what does ‘bang’ mean?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28B2B5-1AAD-42A1-8126-397BF4FB2E5C}"/>
              </a:ext>
            </a:extLst>
          </p:cNvPr>
          <p:cNvSpPr txBox="1"/>
          <p:nvPr/>
        </p:nvSpPr>
        <p:spPr>
          <a:xfrm>
            <a:off x="2096790" y="5641935"/>
            <a:ext cx="799841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Look at the picture. What are the two children doing?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EB7F6-4D1D-4E06-A5A0-9651513C6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65"/>
          <a:stretch/>
        </p:blipFill>
        <p:spPr>
          <a:xfrm>
            <a:off x="558309" y="1216065"/>
            <a:ext cx="11075380" cy="425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0B85D49-2DF6-4CD1-BC7B-0C000C39072A}"/>
              </a:ext>
            </a:extLst>
          </p:cNvPr>
          <p:cNvSpPr/>
          <p:nvPr/>
        </p:nvSpPr>
        <p:spPr>
          <a:xfrm>
            <a:off x="4452952" y="1651519"/>
            <a:ext cx="648000" cy="43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86C43-DE17-47B6-A529-164DABA093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918" y="1630239"/>
            <a:ext cx="3689132" cy="1027088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9E1778-2145-454D-82A5-353212718161}"/>
              </a:ext>
            </a:extLst>
          </p:cNvPr>
          <p:cNvSpPr/>
          <p:nvPr/>
        </p:nvSpPr>
        <p:spPr>
          <a:xfrm>
            <a:off x="709448" y="1251923"/>
            <a:ext cx="10924241" cy="4320000"/>
          </a:xfrm>
          <a:custGeom>
            <a:avLst/>
            <a:gdLst>
              <a:gd name="connsiteX0" fmla="*/ 2319073 w 10924241"/>
              <a:gd name="connsiteY0" fmla="*/ 1580504 h 4320000"/>
              <a:gd name="connsiteX1" fmla="*/ 1923389 w 10924241"/>
              <a:gd name="connsiteY1" fmla="*/ 1976188 h 4320000"/>
              <a:gd name="connsiteX2" fmla="*/ 1923389 w 10924241"/>
              <a:gd name="connsiteY2" fmla="*/ 3558874 h 4320000"/>
              <a:gd name="connsiteX3" fmla="*/ 2319073 w 10924241"/>
              <a:gd name="connsiteY3" fmla="*/ 3954558 h 4320000"/>
              <a:gd name="connsiteX4" fmla="*/ 4649282 w 10924241"/>
              <a:gd name="connsiteY4" fmla="*/ 3954558 h 4320000"/>
              <a:gd name="connsiteX5" fmla="*/ 5044966 w 10924241"/>
              <a:gd name="connsiteY5" fmla="*/ 3558874 h 4320000"/>
              <a:gd name="connsiteX6" fmla="*/ 5044966 w 10924241"/>
              <a:gd name="connsiteY6" fmla="*/ 1976188 h 4320000"/>
              <a:gd name="connsiteX7" fmla="*/ 4649282 w 10924241"/>
              <a:gd name="connsiteY7" fmla="*/ 1580504 h 4320000"/>
              <a:gd name="connsiteX8" fmla="*/ 350698 w 10924241"/>
              <a:gd name="connsiteY8" fmla="*/ 0 h 4320000"/>
              <a:gd name="connsiteX9" fmla="*/ 10573543 w 10924241"/>
              <a:gd name="connsiteY9" fmla="*/ 0 h 4320000"/>
              <a:gd name="connsiteX10" fmla="*/ 10924241 w 10924241"/>
              <a:gd name="connsiteY10" fmla="*/ 350698 h 4320000"/>
              <a:gd name="connsiteX11" fmla="*/ 10924241 w 10924241"/>
              <a:gd name="connsiteY11" fmla="*/ 3969302 h 4320000"/>
              <a:gd name="connsiteX12" fmla="*/ 10573543 w 10924241"/>
              <a:gd name="connsiteY12" fmla="*/ 4320000 h 4320000"/>
              <a:gd name="connsiteX13" fmla="*/ 350698 w 10924241"/>
              <a:gd name="connsiteY13" fmla="*/ 4320000 h 4320000"/>
              <a:gd name="connsiteX14" fmla="*/ 0 w 10924241"/>
              <a:gd name="connsiteY14" fmla="*/ 3969302 h 4320000"/>
              <a:gd name="connsiteX15" fmla="*/ 0 w 10924241"/>
              <a:gd name="connsiteY15" fmla="*/ 350698 h 4320000"/>
              <a:gd name="connsiteX16" fmla="*/ 350698 w 10924241"/>
              <a:gd name="connsiteY16" fmla="*/ 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24241" h="4320000">
                <a:moveTo>
                  <a:pt x="2319073" y="1580504"/>
                </a:moveTo>
                <a:cubicBezTo>
                  <a:pt x="2100543" y="1580504"/>
                  <a:pt x="1923389" y="1757658"/>
                  <a:pt x="1923389" y="1976188"/>
                </a:cubicBezTo>
                <a:lnTo>
                  <a:pt x="1923389" y="3558874"/>
                </a:lnTo>
                <a:cubicBezTo>
                  <a:pt x="1923389" y="3777404"/>
                  <a:pt x="2100543" y="3954558"/>
                  <a:pt x="2319073" y="3954558"/>
                </a:cubicBezTo>
                <a:lnTo>
                  <a:pt x="4649282" y="3954558"/>
                </a:lnTo>
                <a:cubicBezTo>
                  <a:pt x="4867812" y="3954558"/>
                  <a:pt x="5044966" y="3777404"/>
                  <a:pt x="5044966" y="3558874"/>
                </a:cubicBezTo>
                <a:lnTo>
                  <a:pt x="5044966" y="1976188"/>
                </a:lnTo>
                <a:cubicBezTo>
                  <a:pt x="5044966" y="1757658"/>
                  <a:pt x="4867812" y="1580504"/>
                  <a:pt x="4649282" y="1580504"/>
                </a:cubicBezTo>
                <a:close/>
                <a:moveTo>
                  <a:pt x="350698" y="0"/>
                </a:moveTo>
                <a:lnTo>
                  <a:pt x="10573543" y="0"/>
                </a:lnTo>
                <a:cubicBezTo>
                  <a:pt x="10767228" y="0"/>
                  <a:pt x="10924241" y="157013"/>
                  <a:pt x="10924241" y="350698"/>
                </a:cubicBezTo>
                <a:lnTo>
                  <a:pt x="10924241" y="3969302"/>
                </a:lnTo>
                <a:cubicBezTo>
                  <a:pt x="10924241" y="4162987"/>
                  <a:pt x="10767228" y="4320000"/>
                  <a:pt x="10573543" y="4320000"/>
                </a:cubicBezTo>
                <a:lnTo>
                  <a:pt x="350698" y="4320000"/>
                </a:lnTo>
                <a:cubicBezTo>
                  <a:pt x="157013" y="4320000"/>
                  <a:pt x="0" y="4162987"/>
                  <a:pt x="0" y="3969302"/>
                </a:cubicBezTo>
                <a:lnTo>
                  <a:pt x="0" y="350698"/>
                </a:lnTo>
                <a:cubicBezTo>
                  <a:pt x="0" y="157013"/>
                  <a:pt x="157013" y="0"/>
                  <a:pt x="35069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8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HK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FCDEBD-7BB8-4C94-861B-80E30A5FD42B}"/>
              </a:ext>
            </a:extLst>
          </p:cNvPr>
          <p:cNvSpPr txBox="1"/>
          <p:nvPr/>
        </p:nvSpPr>
        <p:spPr>
          <a:xfrm>
            <a:off x="2172989" y="5641935"/>
            <a:ext cx="784601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bang something means to hit something hard.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2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 animBg="1"/>
      <p:bldP spid="27" grpId="1" animBg="1"/>
      <p:bldP spid="18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7CA96-6920-4F72-82CA-8E64CF76C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0537" y="900727"/>
            <a:ext cx="5321463" cy="5957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DC4C1-49A3-4C9E-8C92-C98A6E2F79BE}"/>
              </a:ext>
            </a:extLst>
          </p:cNvPr>
          <p:cNvSpPr txBox="1"/>
          <p:nvPr/>
        </p:nvSpPr>
        <p:spPr>
          <a:xfrm>
            <a:off x="991799" y="1413063"/>
            <a:ext cx="67537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When we see words that we don’t know, we can try to guess their meaning from</a:t>
            </a:r>
          </a:p>
          <a:p>
            <a:r>
              <a:rPr lang="en-US" sz="1600" b="1" dirty="0"/>
              <a:t> </a:t>
            </a:r>
          </a:p>
          <a:p>
            <a:pPr marL="742950" indent="-742950">
              <a:buAutoNum type="arabicParenBoth"/>
            </a:pPr>
            <a:r>
              <a:rPr lang="en-US" sz="4000" b="1" dirty="0"/>
              <a:t>the sentences before and after, and </a:t>
            </a:r>
          </a:p>
          <a:p>
            <a:pPr marL="742950" indent="-742950">
              <a:buAutoNum type="arabicParenBoth"/>
            </a:pPr>
            <a:r>
              <a:rPr lang="en-US" sz="4000" b="1" dirty="0"/>
              <a:t>the pictures.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3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9549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42708603-A6D4-F11D-53DF-4AEFA283C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73" y="453719"/>
            <a:ext cx="8108825" cy="420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b="1" dirty="0">
                <a:latin typeface="+mn-lt"/>
                <a:cs typeface="Calibri" panose="020F0502020204030204" pitchFamily="34" charset="0"/>
              </a:rPr>
              <a:t>Acknowledgements</a:t>
            </a:r>
            <a:endParaRPr lang="zh-TW" altLang="zh-HK" sz="1400" b="1" dirty="0">
              <a:latin typeface="+mn-lt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dirty="0">
                <a:latin typeface="+mn-lt"/>
                <a:cs typeface="Calibri" panose="020F0502020204030204" pitchFamily="34" charset="0"/>
              </a:rPr>
              <a:t>We would like to thank the following </a:t>
            </a:r>
            <a:r>
              <a:rPr lang="en-US" altLang="zh-HK" sz="1400" dirty="0" err="1">
                <a:latin typeface="+mn-lt"/>
                <a:cs typeface="Calibri" panose="020F0502020204030204" pitchFamily="34" charset="0"/>
              </a:rPr>
              <a:t>organisations</a:t>
            </a:r>
            <a:r>
              <a:rPr lang="en-US" altLang="zh-HK" sz="1400" dirty="0">
                <a:latin typeface="+mn-lt"/>
                <a:cs typeface="Calibri" panose="020F0502020204030204" pitchFamily="34" charset="0"/>
              </a:rPr>
              <a:t> and people for permission to use their images:</a:t>
            </a:r>
          </a:p>
          <a:p>
            <a:endParaRPr lang="en-US" altLang="zh-HK" sz="1400" dirty="0">
              <a:latin typeface="+mn-lt"/>
              <a:cs typeface="Calibri" panose="020F0502020204030204" pitchFamily="34" charset="0"/>
            </a:endParaRP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artisticco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barrirret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Colorfuel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Studio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Eric </a:t>
            </a: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Isselée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famveldman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iconicbestiary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Meraupindo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  <a:cs typeface="Calibri" panose="020F0502020204030204" pitchFamily="34" charset="0"/>
              </a:rPr>
              <a:t>nicoletaionescu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producer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Tony Campbell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Wandering Bear / stock.adobe.com</a:t>
            </a:r>
          </a:p>
          <a:p>
            <a:pPr>
              <a:tabLst>
                <a:tab pos="4127500" algn="l"/>
              </a:tabLst>
            </a:pPr>
            <a:r>
              <a:rPr lang="az-Cyrl-AZ" altLang="zh-HK" sz="1400" dirty="0">
                <a:latin typeface="+mn-lt"/>
                <a:cs typeface="Calibri" panose="020F0502020204030204" pitchFamily="34" charset="0"/>
              </a:rPr>
              <a:t>Татьяна Шанахина / </a:t>
            </a:r>
            <a:r>
              <a:rPr lang="en-GB" altLang="zh-HK" sz="1400" dirty="0">
                <a:latin typeface="+mn-lt"/>
                <a:cs typeface="Calibri" panose="020F0502020204030204" pitchFamily="34" charset="0"/>
              </a:rPr>
              <a:t>stock.adobe.com</a:t>
            </a:r>
          </a:p>
          <a:p>
            <a:pPr>
              <a:tabLst>
                <a:tab pos="4127500" algn="l"/>
              </a:tabLst>
            </a:pPr>
            <a:endParaRPr lang="en-GB" altLang="zh-HK" sz="1400" dirty="0">
              <a:latin typeface="+mn-lt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28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7CA96-6920-4F72-82CA-8E64CF76C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2469" y="824527"/>
            <a:ext cx="5389531" cy="6033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DC4C1-49A3-4C9E-8C92-C98A6E2F79BE}"/>
              </a:ext>
            </a:extLst>
          </p:cNvPr>
          <p:cNvSpPr txBox="1"/>
          <p:nvPr/>
        </p:nvSpPr>
        <p:spPr>
          <a:xfrm>
            <a:off x="844379" y="2288292"/>
            <a:ext cx="7063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Sometimes when we read, we see words that we don’t know. </a:t>
            </a:r>
          </a:p>
          <a:p>
            <a:endParaRPr lang="en-US" sz="1600" b="1" dirty="0"/>
          </a:p>
          <a:p>
            <a:r>
              <a:rPr lang="en-US" sz="4000" b="1" dirty="0"/>
              <a:t>We can use clues from the sentences or pictures to help us.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9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2357065" y="362606"/>
            <a:ext cx="7477869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Let’s read the story in Reading.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9533C-C8D2-4924-A718-E6FA1C6B6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71" y="1166679"/>
            <a:ext cx="4017075" cy="5666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4431A-B218-4842-A125-CC584BF6E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234" y="1182860"/>
            <a:ext cx="4002026" cy="5644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1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0A9CCB2-AC74-4DC4-8A09-D368248BFFE0}"/>
              </a:ext>
            </a:extLst>
          </p:cNvPr>
          <p:cNvSpPr txBox="1"/>
          <p:nvPr/>
        </p:nvSpPr>
        <p:spPr>
          <a:xfrm>
            <a:off x="1579974" y="5107645"/>
            <a:ext cx="934561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Ya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and Bao </a:t>
            </a:r>
            <a:r>
              <a:rPr lang="en-US" sz="2800" dirty="0" err="1"/>
              <a:t>Bao</a:t>
            </a:r>
            <a:r>
              <a:rPr lang="en-US" sz="2800" dirty="0"/>
              <a:t> are parents. </a:t>
            </a:r>
            <a:br>
              <a:rPr lang="en-US" sz="2800" dirty="0"/>
            </a:br>
            <a:r>
              <a:rPr lang="en-US" sz="2800" dirty="0"/>
              <a:t>We can guess that Ling </a:t>
            </a:r>
            <a:r>
              <a:rPr lang="en-US" sz="2800" dirty="0" err="1"/>
              <a:t>Ling</a:t>
            </a:r>
            <a:r>
              <a:rPr lang="en-US" sz="2800" dirty="0"/>
              <a:t> is their baby. She is six months old.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D12496-498B-4B6B-80D9-980CF4A9865B}"/>
              </a:ext>
            </a:extLst>
          </p:cNvPr>
          <p:cNvSpPr txBox="1"/>
          <p:nvPr/>
        </p:nvSpPr>
        <p:spPr>
          <a:xfrm>
            <a:off x="3449867" y="5323088"/>
            <a:ext cx="560583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Read the sentences before and after.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E676C5-525C-4ECB-8D90-FD8B59C4F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851" r="-133" b="23299"/>
          <a:stretch>
            <a:fillRect/>
          </a:stretch>
        </p:blipFill>
        <p:spPr>
          <a:xfrm>
            <a:off x="930442" y="1198178"/>
            <a:ext cx="10672979" cy="372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1154612" y="345218"/>
            <a:ext cx="9882775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Read the text in Picture 5. What is a cub?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3CD466-3CD6-43C6-A483-F2E370BBC695}"/>
              </a:ext>
            </a:extLst>
          </p:cNvPr>
          <p:cNvCxnSpPr>
            <a:cxnSpLocks/>
          </p:cNvCxnSpPr>
          <p:nvPr/>
        </p:nvCxnSpPr>
        <p:spPr>
          <a:xfrm>
            <a:off x="6473729" y="2884375"/>
            <a:ext cx="3676111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F80D83-8CD5-496A-92C7-1CEC2C0E6FC6}"/>
              </a:ext>
            </a:extLst>
          </p:cNvPr>
          <p:cNvCxnSpPr>
            <a:cxnSpLocks/>
          </p:cNvCxnSpPr>
          <p:nvPr/>
        </p:nvCxnSpPr>
        <p:spPr>
          <a:xfrm>
            <a:off x="5861729" y="3236498"/>
            <a:ext cx="2195151" cy="7877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4943EE-90F7-42A4-898F-1ED5FCFCF343}"/>
              </a:ext>
            </a:extLst>
          </p:cNvPr>
          <p:cNvCxnSpPr>
            <a:cxnSpLocks/>
          </p:cNvCxnSpPr>
          <p:nvPr/>
        </p:nvCxnSpPr>
        <p:spPr>
          <a:xfrm>
            <a:off x="6473729" y="3596497"/>
            <a:ext cx="2812511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87D1B1-F083-BF1E-AEAA-BD45EA9B2A58}"/>
                  </a:ext>
                </a:extLst>
              </p14:cNvPr>
              <p14:cNvContentPartPr/>
              <p14:nvPr/>
            </p14:nvContentPartPr>
            <p14:xfrm>
              <a:off x="5937035" y="3468984"/>
              <a:ext cx="29867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87D1B1-F083-BF1E-AEAA-BD45EA9B2A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7074" y="3288984"/>
                <a:ext cx="478232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193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9E676C5-525C-4ECB-8D90-FD8B59C4F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127"/>
          <a:stretch/>
        </p:blipFill>
        <p:spPr>
          <a:xfrm>
            <a:off x="902146" y="1198178"/>
            <a:ext cx="10701275" cy="372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1252739" y="312859"/>
            <a:ext cx="9686522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cs typeface="Calibri"/>
              </a:rPr>
              <a:t>You can also look at the picture for clues.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D8C06-BA4A-4F7B-830A-92C899E6F1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146" y="1174428"/>
            <a:ext cx="10699407" cy="40298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FB7AE3-30B6-9D10-A698-7E9CA860AF64}"/>
                  </a:ext>
                </a:extLst>
              </p14:cNvPr>
              <p14:cNvContentPartPr/>
              <p14:nvPr/>
            </p14:nvContentPartPr>
            <p14:xfrm>
              <a:off x="5937035" y="3468984"/>
              <a:ext cx="29867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FB7AE3-30B6-9D10-A698-7E9CA860AF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47074" y="3288984"/>
                <a:ext cx="478232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608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1940257" y="378729"/>
            <a:ext cx="8311486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What is a cub?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34CEE-09A0-4E19-9707-6B3284352972}"/>
              </a:ext>
            </a:extLst>
          </p:cNvPr>
          <p:cNvSpPr txBox="1"/>
          <p:nvPr/>
        </p:nvSpPr>
        <p:spPr>
          <a:xfrm>
            <a:off x="3260279" y="1344498"/>
            <a:ext cx="5671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 cub is a baby animal.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7B341-5AF7-4697-B330-2680DFE8A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2979" y="2224301"/>
            <a:ext cx="7546041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7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E0B31-A407-48CE-5FAA-172A1FED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D769290-C2FD-012C-B9CC-48F5131ED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127"/>
          <a:stretch/>
        </p:blipFill>
        <p:spPr>
          <a:xfrm>
            <a:off x="902146" y="1198178"/>
            <a:ext cx="10701275" cy="372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81">
            <a:extLst>
              <a:ext uri="{FF2B5EF4-FFF2-40B4-BE49-F238E27FC236}">
                <a16:creationId xmlns:a16="http://schemas.microsoft.com/office/drawing/2014/main" id="{B44F9EF8-5117-0AE4-8837-BC597E978017}"/>
              </a:ext>
            </a:extLst>
          </p:cNvPr>
          <p:cNvSpPr txBox="1"/>
          <p:nvPr/>
        </p:nvSpPr>
        <p:spPr>
          <a:xfrm>
            <a:off x="693753" y="0"/>
            <a:ext cx="10869860" cy="1251720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Read the text in Picture 5 again. </a:t>
            </a:r>
          </a:p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What does ‘noise’ mean?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76B74D-B481-DFBC-0AB5-58F77E4D78CB}"/>
              </a:ext>
            </a:extLst>
          </p:cNvPr>
          <p:cNvCxnSpPr>
            <a:cxnSpLocks/>
          </p:cNvCxnSpPr>
          <p:nvPr/>
        </p:nvCxnSpPr>
        <p:spPr>
          <a:xfrm>
            <a:off x="5858932" y="3940667"/>
            <a:ext cx="4575388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9BBFD1-A25A-E4CC-1F93-2153B4F94A49}"/>
              </a:ext>
            </a:extLst>
          </p:cNvPr>
          <p:cNvCxnSpPr>
            <a:cxnSpLocks/>
          </p:cNvCxnSpPr>
          <p:nvPr/>
        </p:nvCxnSpPr>
        <p:spPr>
          <a:xfrm>
            <a:off x="5858930" y="4316433"/>
            <a:ext cx="3780000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2AFBD7-324A-C02A-D370-DF3408E742F1}"/>
              </a:ext>
            </a:extLst>
          </p:cNvPr>
          <p:cNvSpPr txBox="1"/>
          <p:nvPr/>
        </p:nvSpPr>
        <p:spPr>
          <a:xfrm>
            <a:off x="2239504" y="5262989"/>
            <a:ext cx="802655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Read the sentence again and also the sentence after.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CA3BB0-37D1-2915-6815-6DF492EF75D8}"/>
              </a:ext>
            </a:extLst>
          </p:cNvPr>
          <p:cNvCxnSpPr/>
          <p:nvPr/>
        </p:nvCxnSpPr>
        <p:spPr>
          <a:xfrm>
            <a:off x="9306560" y="3585067"/>
            <a:ext cx="720000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A68D2F-5F39-B6FD-4C85-11C40113F77C}"/>
                  </a:ext>
                </a:extLst>
              </p14:cNvPr>
              <p14:cNvContentPartPr/>
              <p14:nvPr/>
            </p14:nvContentPartPr>
            <p14:xfrm>
              <a:off x="6400720" y="4132040"/>
              <a:ext cx="58968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A68D2F-5F39-B6FD-4C85-11C40113F7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0720" y="3952040"/>
                <a:ext cx="769320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95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F3D54-6030-478A-A857-A44DE6AC4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335" y="1388999"/>
            <a:ext cx="6508525" cy="433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930713" y="306588"/>
            <a:ext cx="10025771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What does ‘noise’ mean?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28B2B5-1AAD-42A1-8126-397BF4FB2E5C}"/>
              </a:ext>
            </a:extLst>
          </p:cNvPr>
          <p:cNvSpPr txBox="1"/>
          <p:nvPr/>
        </p:nvSpPr>
        <p:spPr>
          <a:xfrm>
            <a:off x="3057136" y="5728015"/>
            <a:ext cx="599098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Can you sleep when others talk loudly?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8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F3D54-6030-478A-A857-A44DE6AC4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828" y="1303608"/>
            <a:ext cx="7052341" cy="395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81">
            <a:extLst>
              <a:ext uri="{FF2B5EF4-FFF2-40B4-BE49-F238E27FC236}">
                <a16:creationId xmlns:a16="http://schemas.microsoft.com/office/drawing/2014/main" id="{E6C5DDC1-2462-49CC-A8AD-EF692D2F9FA3}"/>
              </a:ext>
            </a:extLst>
          </p:cNvPr>
          <p:cNvSpPr txBox="1"/>
          <p:nvPr/>
        </p:nvSpPr>
        <p:spPr>
          <a:xfrm>
            <a:off x="930713" y="306588"/>
            <a:ext cx="10025771" cy="623342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4000" b="1" spc="73" dirty="0">
                <a:solidFill>
                  <a:schemeClr val="bg1"/>
                </a:solidFill>
                <a:latin typeface="Calibri"/>
                <a:cs typeface="Calibri"/>
              </a:rPr>
              <a:t>What does ‘noise’ mean?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28B2B5-1AAD-42A1-8126-397BF4FB2E5C}"/>
              </a:ext>
            </a:extLst>
          </p:cNvPr>
          <p:cNvSpPr txBox="1"/>
          <p:nvPr/>
        </p:nvSpPr>
        <p:spPr>
          <a:xfrm>
            <a:off x="2453478" y="5406742"/>
            <a:ext cx="728504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Just like us, pandas sleep better when it is quiet. They don’t like noise, or loud sounds!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1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1b_c4_p32_rs"/>
  <p:tag name="ISPRING_LMS_API_VERSION" val="SCORM 2004 (4th edition)"/>
  <p:tag name="ISPRING_ULTRA_SCORM_COURCE_TITLE" val="PLE3E 1B Chapter 4 Reading skill PPT"/>
  <p:tag name="ISPRING_ULTRA_SCORM_COURSE_ID" val="C9CF6C39-3370-4883-8F71-1AD448602EB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PASSING_SCORE" val="0.000000"/>
  <p:tag name="ISPRING_PRESENTATION_TITLE" val="PLE3E 1B Chapter 4 Reading skill PPT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C6E3C7-0133-4013-8A03-760BE1C01D88}:2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78E40-7C82-4D0F-8C6A-686E2006C9F3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50E420-A9D5-45C0-B89C-D0D1B183D06F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D2DC8-4848-4E01-94E6-6BB4A7750339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566544-6801-4071-A576-BB1871B8D2B1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19AE5A-E5AC-435D-8F17-8CF3AA8BB7B6}:4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984E02-D252-4EC1-8D49-FF0379AB5FBB}: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FD6BE2-B149-45C5-B542-40A99C1E4CCC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56ECE4-5D3F-447C-A3DC-C9B9654C0F61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417A0E-AED5-4CE0-BA65-52EE9577ACFB}:4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888D27-696D-4B33-8C8B-DBD18DCCA912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3BB96-E208-488C-8E8C-1C2109DC88DF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6E1E0F-8109-40EE-AD91-41367DA9893F}:4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26CFD-1F81-43A8-8973-8B58498D169E}:278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DD307A-C315-4DBF-87D4-494410B8B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E3CC65-678E-4005-8329-294C621D4592}">
  <ds:schemaRefs>
    <ds:schemaRef ds:uri="6a719dc3-2774-4bb3-bd51-e2fea1f33844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ea194019-af41-4f5f-90aa-3f3df5d17659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599E53A-3956-45DD-8B7B-A951A27387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3229</TotalTime>
  <Words>376</Words>
  <Application>Microsoft Office PowerPoint</Application>
  <PresentationFormat>Widescreen</PresentationFormat>
  <Paragraphs>59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PMingLiU</vt:lpstr>
      <vt:lpstr>Aptos</vt:lpstr>
      <vt:lpstr>Arial</vt:lpstr>
      <vt:lpstr>Calibri</vt:lpstr>
      <vt:lpstr>Calibri Light</vt:lpstr>
      <vt:lpstr>Open Sans ExtraBold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Reading skill PPT</dc:title>
  <dc:creator>Catherine Leung</dc:creator>
  <cp:lastModifiedBy>Catherine Leung</cp:lastModifiedBy>
  <cp:revision>22</cp:revision>
  <dcterms:created xsi:type="dcterms:W3CDTF">2025-02-12T03:48:57Z</dcterms:created>
  <dcterms:modified xsi:type="dcterms:W3CDTF">2025-10-08T06:42:35Z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