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ink/ink3.xml" ContentType="application/inkml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32"/>
  </p:notesMasterIdLst>
  <p:sldIdLst>
    <p:sldId id="267" r:id="rId5"/>
    <p:sldId id="263" r:id="rId6"/>
    <p:sldId id="268" r:id="rId7"/>
    <p:sldId id="392" r:id="rId8"/>
    <p:sldId id="274" r:id="rId9"/>
    <p:sldId id="292" r:id="rId10"/>
    <p:sldId id="364" r:id="rId11"/>
    <p:sldId id="393" r:id="rId12"/>
    <p:sldId id="394" r:id="rId13"/>
    <p:sldId id="395" r:id="rId14"/>
    <p:sldId id="396" r:id="rId15"/>
    <p:sldId id="397" r:id="rId16"/>
    <p:sldId id="398" r:id="rId17"/>
    <p:sldId id="408" r:id="rId18"/>
    <p:sldId id="409" r:id="rId19"/>
    <p:sldId id="410" r:id="rId20"/>
    <p:sldId id="411" r:id="rId21"/>
    <p:sldId id="412" r:id="rId22"/>
    <p:sldId id="413" r:id="rId23"/>
    <p:sldId id="415" r:id="rId24"/>
    <p:sldId id="293" r:id="rId25"/>
    <p:sldId id="294" r:id="rId26"/>
    <p:sldId id="416" r:id="rId27"/>
    <p:sldId id="417" r:id="rId28"/>
    <p:sldId id="406" r:id="rId29"/>
    <p:sldId id="258" r:id="rId30"/>
    <p:sldId id="327" r:id="rId31"/>
  </p:sldIdLst>
  <p:sldSz cx="12192000" cy="6858000"/>
  <p:notesSz cx="6858000" cy="9144000"/>
  <p:embeddedFontLst>
    <p:embeddedFont>
      <p:font typeface="Candara" panose="020E0502030303020204" pitchFamily="34" charset="0"/>
      <p:regular r:id="rId33"/>
      <p:bold r:id="rId34"/>
      <p:italic r:id="rId35"/>
      <p:boldItalic r:id="rId36"/>
    </p:embeddedFont>
    <p:embeddedFont>
      <p:font typeface="Open Sans ExtraBold" panose="020B0906030804020204" pitchFamily="34" charset="0"/>
      <p:bold r:id="rId37"/>
      <p:boldItalic r:id="rId38"/>
    </p:embeddedFont>
    <p:embeddedFont>
      <p:font typeface="SassoonPrimary-Regular" charset="0"/>
      <p:regular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82760-C951-1BFF-29C2-9DED795D81D5}" name="Vivian Tang" initials="VT" userId="S::vivian.tang@pearson.com::c38f7cfe-078d-4502-85d2-92bb7fe749ff" providerId="AD"/>
  <p188:author id="{B32483BF-1D69-D002-7850-B54DFB38C7CF}" name="Cherry Leung" initials="CL" userId="S::Cherry.Leung@Pearson.com::712344c0-9897-4cc1-974c-49580c486c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C00"/>
    <a:srgbClr val="1D822C"/>
    <a:srgbClr val="009D3D"/>
    <a:srgbClr val="EB6C15"/>
    <a:srgbClr val="7E57B1"/>
    <a:srgbClr val="F36717"/>
    <a:srgbClr val="2E88AA"/>
    <a:srgbClr val="F03D60"/>
    <a:srgbClr val="E0EFD5"/>
    <a:srgbClr val="F1F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6357" autoAdjust="0"/>
  </p:normalViewPr>
  <p:slideViewPr>
    <p:cSldViewPr snapToGrid="0">
      <p:cViewPr varScale="1">
        <p:scale>
          <a:sx n="141" d="100"/>
          <a:sy n="141" d="100"/>
        </p:scale>
        <p:origin x="88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Leung" userId="dabd965c-b78d-4221-bc96-18215785a5a0" providerId="ADAL" clId="{329D1543-EBB8-475C-B711-F35FC688479E}"/>
    <pc:docChg chg="modSld modMainMaster">
      <pc:chgData name="Catherine Leung" userId="dabd965c-b78d-4221-bc96-18215785a5a0" providerId="ADAL" clId="{329D1543-EBB8-475C-B711-F35FC688479E}" dt="2025-10-10T01:13:28.779" v="5" actId="164"/>
      <pc:docMkLst>
        <pc:docMk/>
      </pc:docMkLst>
      <pc:sldMasterChg chg="addSldLayout modSldLayout">
        <pc:chgData name="Catherine Leung" userId="dabd965c-b78d-4221-bc96-18215785a5a0" providerId="ADAL" clId="{329D1543-EBB8-475C-B711-F35FC688479E}" dt="2025-10-10T01:13:28.779" v="5" actId="164"/>
        <pc:sldMasterMkLst>
          <pc:docMk/>
          <pc:sldMasterMk cId="2859935533" sldId="2147483660"/>
        </pc:sldMasterMkLst>
        <pc:sldLayoutChg chg="addSp delSp modSp add mod modTransition">
          <pc:chgData name="Catherine Leung" userId="dabd965c-b78d-4221-bc96-18215785a5a0" providerId="ADAL" clId="{329D1543-EBB8-475C-B711-F35FC688479E}" dt="2025-10-10T01:13:28.779" v="5" actId="164"/>
          <pc:sldLayoutMkLst>
            <pc:docMk/>
            <pc:sldMasterMk cId="2859935533" sldId="2147483660"/>
            <pc:sldLayoutMk cId="233328844" sldId="2147483676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9T07:15:00.443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0,'1884'0,"-1866"0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9T07:15:17.613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0,'2385'0,"-2364"0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9T08:52:49.96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1,'2441'0,"-2423"0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F6345-955D-4559-9D6B-F058C60825C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F3218-F33A-4B72-9374-AB613CF0E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3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38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41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56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15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45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1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79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0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26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39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36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09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15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42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51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3D796-DF7F-C39E-0A5D-EF2C89DE3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3880E1-EA23-668B-0B4A-27CA5E4863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46DE44-9AB0-108A-6798-5DB41C069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93CD4-7B55-D15C-2305-8E34F7ACE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85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098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33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5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EC4CD-1569-2B65-19DB-ED9DCE832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A7C909-AF90-F18F-E44A-6FE62E162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49FD41-2479-0219-A756-9412ABE31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1FB74-2D7B-D3C6-AB67-0F92E024A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6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5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61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00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2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F3218-F33A-4B72-9374-AB613CF0EF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2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5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60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36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54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03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8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959FF06-A48E-F7E0-EFD1-E96C5BC42D5F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E580E54-5DBC-D6FC-E481-93BE1D1241AF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6BBA54-B271-763D-86D6-C31E4A88C6B6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C81210A-2ED2-E203-75BB-1D6F1745062D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CCCE8D5-6795-738E-60EA-79C380A125FB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826939" cy="584234"/>
              <a:chOff x="3158571" y="2651574"/>
              <a:chExt cx="282693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90AFA518-588B-12E5-18DA-B92386136E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60996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BD5144F-2307-3CD9-4FA4-FA30967B8BA7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9D3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901864A-F957-C4BF-CA2C-8F563EDE9F9A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9D3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C1E2520-3C23-722E-6287-A2F69EA756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A5650A-87A2-BC9E-5414-764231EBCA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B7CE3F-8B40-D2CB-7701-8FAB41A57D0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10611" b="11287"/>
          <a:stretch/>
        </p:blipFill>
        <p:spPr>
          <a:xfrm>
            <a:off x="3417964" y="2704622"/>
            <a:ext cx="2286460" cy="4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9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90929C-ABCC-1DE6-1718-B668E51DF7F8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B0AB499-C7F3-E080-A55C-64F7755ACA6D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08C1C5-F3A5-B46A-B602-37410FDA5D5C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48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4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and white pattern&#10;&#10;AI-generated content may be incorrect.">
            <a:extLst>
              <a:ext uri="{FF2B5EF4-FFF2-40B4-BE49-F238E27FC236}">
                <a16:creationId xmlns:a16="http://schemas.microsoft.com/office/drawing/2014/main" id="{987C1A02-E118-4E16-DE3E-72980431C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1" name="Picture 10" descr="A green and white pattern&#10;&#10;AI-generated content may be incorrect.">
            <a:extLst>
              <a:ext uri="{FF2B5EF4-FFF2-40B4-BE49-F238E27FC236}">
                <a16:creationId xmlns:a16="http://schemas.microsoft.com/office/drawing/2014/main" id="{9BFDAB2F-E7E3-393D-02DE-7A8B336A2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8EC5CB1-43B7-EB1B-6FBD-793EF5536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4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5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1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9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30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76757C1-DB5D-D9FE-25A6-FD616AEF075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3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5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svg"/><Relationship Id="rId18" Type="http://schemas.openxmlformats.org/officeDocument/2006/relationships/slide" Target="slide6.xml"/><Relationship Id="rId3" Type="http://schemas.openxmlformats.org/officeDocument/2006/relationships/audio" Target="../media/media3.m4a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17" Type="http://schemas.openxmlformats.org/officeDocument/2006/relationships/slide" Target="slide2.xml"/><Relationship Id="rId2" Type="http://schemas.microsoft.com/office/2007/relationships/media" Target="../media/media3.m4a"/><Relationship Id="rId16" Type="http://schemas.openxmlformats.org/officeDocument/2006/relationships/image" Target="../media/image29.png"/><Relationship Id="rId20" Type="http://schemas.openxmlformats.org/officeDocument/2006/relationships/image" Target="../media/image13.png"/><Relationship Id="rId1" Type="http://schemas.openxmlformats.org/officeDocument/2006/relationships/tags" Target="../tags/tag11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slide" Target="slide2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.png"/><Relationship Id="rId1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svg"/><Relationship Id="rId18" Type="http://schemas.openxmlformats.org/officeDocument/2006/relationships/slide" Target="slide21.xml"/><Relationship Id="rId3" Type="http://schemas.openxmlformats.org/officeDocument/2006/relationships/audio" Target="../media/media3.m4a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17" Type="http://schemas.openxmlformats.org/officeDocument/2006/relationships/slide" Target="slide6.xml"/><Relationship Id="rId2" Type="http://schemas.microsoft.com/office/2007/relationships/media" Target="../media/media3.m4a"/><Relationship Id="rId16" Type="http://schemas.openxmlformats.org/officeDocument/2006/relationships/slide" Target="slide2.xml"/><Relationship Id="rId1" Type="http://schemas.openxmlformats.org/officeDocument/2006/relationships/tags" Target="../tags/tag12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.png"/><Relationship Id="rId1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0.png"/><Relationship Id="rId18" Type="http://schemas.openxmlformats.org/officeDocument/2006/relationships/slide" Target="slide21.xml"/><Relationship Id="rId3" Type="http://schemas.openxmlformats.org/officeDocument/2006/relationships/audio" Target="../media/media4.m4a"/><Relationship Id="rId21" Type="http://schemas.openxmlformats.org/officeDocument/2006/relationships/image" Target="../media/image35.jpeg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32.png"/><Relationship Id="rId17" Type="http://schemas.openxmlformats.org/officeDocument/2006/relationships/slide" Target="slide6.xml"/><Relationship Id="rId25" Type="http://schemas.openxmlformats.org/officeDocument/2006/relationships/image" Target="../media/image37.png"/><Relationship Id="rId2" Type="http://schemas.microsoft.com/office/2007/relationships/media" Target="../media/media4.m4a"/><Relationship Id="rId16" Type="http://schemas.openxmlformats.org/officeDocument/2006/relationships/slide" Target="slide2.xml"/><Relationship Id="rId20" Type="http://schemas.openxmlformats.org/officeDocument/2006/relationships/image" Target="../media/image34.sv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31.png"/><Relationship Id="rId24" Type="http://schemas.openxmlformats.org/officeDocument/2006/relationships/image" Target="../media/image13.png"/><Relationship Id="rId5" Type="http://schemas.openxmlformats.org/officeDocument/2006/relationships/audio" Target="../media/media5.m4a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10" Type="http://schemas.openxmlformats.org/officeDocument/2006/relationships/image" Target="../media/image30.png"/><Relationship Id="rId19" Type="http://schemas.openxmlformats.org/officeDocument/2006/relationships/image" Target="../media/image33.png"/><Relationship Id="rId4" Type="http://schemas.microsoft.com/office/2007/relationships/media" Target="../media/media5.m4a"/><Relationship Id="rId9" Type="http://schemas.openxmlformats.org/officeDocument/2006/relationships/image" Target="../media/image23.png"/><Relationship Id="rId14" Type="http://schemas.openxmlformats.org/officeDocument/2006/relationships/image" Target="../media/image11.svg"/><Relationship Id="rId2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.xml"/><Relationship Id="rId18" Type="http://schemas.openxmlformats.org/officeDocument/2006/relationships/image" Target="../media/image35.jpeg"/><Relationship Id="rId3" Type="http://schemas.openxmlformats.org/officeDocument/2006/relationships/audio" Target="../media/media5.m4a"/><Relationship Id="rId21" Type="http://schemas.openxmlformats.org/officeDocument/2006/relationships/image" Target="../media/image38.png"/><Relationship Id="rId7" Type="http://schemas.openxmlformats.org/officeDocument/2006/relationships/image" Target="../media/image23.png"/><Relationship Id="rId12" Type="http://schemas.openxmlformats.org/officeDocument/2006/relationships/image" Target="../media/image11.svg"/><Relationship Id="rId17" Type="http://schemas.openxmlformats.org/officeDocument/2006/relationships/image" Target="../media/image34.svg"/><Relationship Id="rId2" Type="http://schemas.microsoft.com/office/2007/relationships/media" Target="../media/media5.m4a"/><Relationship Id="rId16" Type="http://schemas.openxmlformats.org/officeDocument/2006/relationships/image" Target="../media/image33.png"/><Relationship Id="rId20" Type="http://schemas.openxmlformats.org/officeDocument/2006/relationships/customXml" Target="../ink/ink3.xml"/><Relationship Id="rId1" Type="http://schemas.openxmlformats.org/officeDocument/2006/relationships/tags" Target="../tags/tag14.xml"/><Relationship Id="rId6" Type="http://schemas.openxmlformats.org/officeDocument/2006/relationships/image" Target="../media/image15.jp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3.xml"/><Relationship Id="rId15" Type="http://schemas.openxmlformats.org/officeDocument/2006/relationships/slide" Target="slide21.xml"/><Relationship Id="rId10" Type="http://schemas.openxmlformats.org/officeDocument/2006/relationships/image" Target="../media/image32.png"/><Relationship Id="rId19" Type="http://schemas.openxmlformats.org/officeDocument/2006/relationships/image" Target="../media/image3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1.png"/><Relationship Id="rId14" Type="http://schemas.openxmlformats.org/officeDocument/2006/relationships/slide" Target="slide6.xml"/><Relationship Id="rId2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audio" Target="../media/media6.m4a"/><Relationship Id="rId21" Type="http://schemas.openxmlformats.org/officeDocument/2006/relationships/image" Target="../media/image11.svg"/><Relationship Id="rId7" Type="http://schemas.openxmlformats.org/officeDocument/2006/relationships/image" Target="../media/image23.png"/><Relationship Id="rId12" Type="http://schemas.openxmlformats.org/officeDocument/2006/relationships/slide" Target="slide21.xml"/><Relationship Id="rId17" Type="http://schemas.openxmlformats.org/officeDocument/2006/relationships/image" Target="../media/image43.png"/><Relationship Id="rId2" Type="http://schemas.microsoft.com/office/2007/relationships/media" Target="../media/media6.m4a"/><Relationship Id="rId16" Type="http://schemas.openxmlformats.org/officeDocument/2006/relationships/image" Target="../media/image42.jpeg"/><Relationship Id="rId20" Type="http://schemas.openxmlformats.org/officeDocument/2006/relationships/image" Target="../media/image10.png"/><Relationship Id="rId1" Type="http://schemas.openxmlformats.org/officeDocument/2006/relationships/tags" Target="../tags/tag15.xml"/><Relationship Id="rId6" Type="http://schemas.openxmlformats.org/officeDocument/2006/relationships/image" Target="../media/image15.jpg"/><Relationship Id="rId11" Type="http://schemas.openxmlformats.org/officeDocument/2006/relationships/slide" Target="slide6.xml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41.png"/><Relationship Id="rId10" Type="http://schemas.openxmlformats.org/officeDocument/2006/relationships/slide" Target="slide2.xml"/><Relationship Id="rId19" Type="http://schemas.openxmlformats.org/officeDocument/2006/relationships/image" Target="../media/image45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0.png"/><Relationship Id="rId14" Type="http://schemas.openxmlformats.org/officeDocument/2006/relationships/image" Target="../media/image40.png"/><Relationship Id="rId2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audio" Target="../media/media6.m4a"/><Relationship Id="rId21" Type="http://schemas.openxmlformats.org/officeDocument/2006/relationships/image" Target="../media/image11.svg"/><Relationship Id="rId7" Type="http://schemas.openxmlformats.org/officeDocument/2006/relationships/image" Target="../media/image23.png"/><Relationship Id="rId12" Type="http://schemas.openxmlformats.org/officeDocument/2006/relationships/slide" Target="slide21.xml"/><Relationship Id="rId17" Type="http://schemas.openxmlformats.org/officeDocument/2006/relationships/image" Target="../media/image43.png"/><Relationship Id="rId2" Type="http://schemas.microsoft.com/office/2007/relationships/media" Target="../media/media6.m4a"/><Relationship Id="rId16" Type="http://schemas.openxmlformats.org/officeDocument/2006/relationships/image" Target="../media/image42.jpeg"/><Relationship Id="rId20" Type="http://schemas.openxmlformats.org/officeDocument/2006/relationships/image" Target="../media/image10.png"/><Relationship Id="rId1" Type="http://schemas.openxmlformats.org/officeDocument/2006/relationships/tags" Target="../tags/tag16.xml"/><Relationship Id="rId6" Type="http://schemas.openxmlformats.org/officeDocument/2006/relationships/image" Target="../media/image15.jpg"/><Relationship Id="rId11" Type="http://schemas.openxmlformats.org/officeDocument/2006/relationships/slide" Target="slide6.xml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41.png"/><Relationship Id="rId10" Type="http://schemas.openxmlformats.org/officeDocument/2006/relationships/slide" Target="slide2.xml"/><Relationship Id="rId19" Type="http://schemas.openxmlformats.org/officeDocument/2006/relationships/image" Target="../media/image45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0.png"/><Relationship Id="rId14" Type="http://schemas.openxmlformats.org/officeDocument/2006/relationships/image" Target="../media/image40.png"/><Relationship Id="rId2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png"/><Relationship Id="rId18" Type="http://schemas.openxmlformats.org/officeDocument/2006/relationships/image" Target="../media/image29.png"/><Relationship Id="rId26" Type="http://schemas.openxmlformats.org/officeDocument/2006/relationships/image" Target="../media/image13.png"/><Relationship Id="rId3" Type="http://schemas.openxmlformats.org/officeDocument/2006/relationships/audio" Target="../media/media7.m4a"/><Relationship Id="rId21" Type="http://schemas.openxmlformats.org/officeDocument/2006/relationships/image" Target="../media/image48.png"/><Relationship Id="rId7" Type="http://schemas.openxmlformats.org/officeDocument/2006/relationships/image" Target="../media/image23.png"/><Relationship Id="rId12" Type="http://schemas.openxmlformats.org/officeDocument/2006/relationships/slide" Target="slide21.xml"/><Relationship Id="rId17" Type="http://schemas.openxmlformats.org/officeDocument/2006/relationships/image" Target="../media/image47.png"/><Relationship Id="rId25" Type="http://schemas.openxmlformats.org/officeDocument/2006/relationships/image" Target="../media/image52.png"/><Relationship Id="rId2" Type="http://schemas.microsoft.com/office/2007/relationships/media" Target="../media/media7.m4a"/><Relationship Id="rId16" Type="http://schemas.openxmlformats.org/officeDocument/2006/relationships/image" Target="../media/image46.png"/><Relationship Id="rId20" Type="http://schemas.openxmlformats.org/officeDocument/2006/relationships/image" Target="../media/image11.svg"/><Relationship Id="rId1" Type="http://schemas.openxmlformats.org/officeDocument/2006/relationships/tags" Target="../tags/tag17.xml"/><Relationship Id="rId6" Type="http://schemas.openxmlformats.org/officeDocument/2006/relationships/image" Target="../media/image15.jpg"/><Relationship Id="rId11" Type="http://schemas.openxmlformats.org/officeDocument/2006/relationships/slide" Target="slide6.xml"/><Relationship Id="rId24" Type="http://schemas.openxmlformats.org/officeDocument/2006/relationships/image" Target="../media/image51.png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41.png"/><Relationship Id="rId23" Type="http://schemas.openxmlformats.org/officeDocument/2006/relationships/image" Target="../media/image50.jpeg"/><Relationship Id="rId10" Type="http://schemas.openxmlformats.org/officeDocument/2006/relationships/slide" Target="slide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0.png"/><Relationship Id="rId14" Type="http://schemas.openxmlformats.org/officeDocument/2006/relationships/image" Target="../media/image40.png"/><Relationship Id="rId22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png"/><Relationship Id="rId18" Type="http://schemas.openxmlformats.org/officeDocument/2006/relationships/image" Target="../media/image49.svg"/><Relationship Id="rId3" Type="http://schemas.openxmlformats.org/officeDocument/2006/relationships/audio" Target="../media/media7.m4a"/><Relationship Id="rId21" Type="http://schemas.openxmlformats.org/officeDocument/2006/relationships/image" Target="../media/image52.png"/><Relationship Id="rId7" Type="http://schemas.openxmlformats.org/officeDocument/2006/relationships/image" Target="../media/image23.png"/><Relationship Id="rId12" Type="http://schemas.openxmlformats.org/officeDocument/2006/relationships/slide" Target="slide21.xml"/><Relationship Id="rId17" Type="http://schemas.openxmlformats.org/officeDocument/2006/relationships/image" Target="../media/image48.png"/><Relationship Id="rId2" Type="http://schemas.microsoft.com/office/2007/relationships/media" Target="../media/media7.m4a"/><Relationship Id="rId16" Type="http://schemas.openxmlformats.org/officeDocument/2006/relationships/image" Target="../media/image11.svg"/><Relationship Id="rId20" Type="http://schemas.openxmlformats.org/officeDocument/2006/relationships/image" Target="../media/image51.png"/><Relationship Id="rId1" Type="http://schemas.openxmlformats.org/officeDocument/2006/relationships/tags" Target="../tags/tag18.xml"/><Relationship Id="rId6" Type="http://schemas.openxmlformats.org/officeDocument/2006/relationships/image" Target="../media/image15.jpg"/><Relationship Id="rId11" Type="http://schemas.openxmlformats.org/officeDocument/2006/relationships/slide" Target="slide6.xml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10.png"/><Relationship Id="rId10" Type="http://schemas.openxmlformats.org/officeDocument/2006/relationships/slide" Target="slide2.xml"/><Relationship Id="rId19" Type="http://schemas.openxmlformats.org/officeDocument/2006/relationships/image" Target="../media/image50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0.png"/><Relationship Id="rId14" Type="http://schemas.openxmlformats.org/officeDocument/2006/relationships/image" Target="../media/image40.png"/><Relationship Id="rId2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4.svg"/><Relationship Id="rId3" Type="http://schemas.microsoft.com/office/2007/relationships/media" Target="../media/media8.m4a"/><Relationship Id="rId7" Type="http://schemas.openxmlformats.org/officeDocument/2006/relationships/slide" Target="slide2.xml"/><Relationship Id="rId12" Type="http://schemas.openxmlformats.org/officeDocument/2006/relationships/image" Target="../media/image53.png"/><Relationship Id="rId17" Type="http://schemas.openxmlformats.org/officeDocument/2006/relationships/image" Target="../media/image13.png"/><Relationship Id="rId2" Type="http://schemas.openxmlformats.org/officeDocument/2006/relationships/audio" Target="NULL" TargetMode="External"/><Relationship Id="rId16" Type="http://schemas.openxmlformats.org/officeDocument/2006/relationships/image" Target="../media/image57.png"/><Relationship Id="rId1" Type="http://schemas.openxmlformats.org/officeDocument/2006/relationships/tags" Target="../tags/tag19.xml"/><Relationship Id="rId6" Type="http://schemas.openxmlformats.org/officeDocument/2006/relationships/image" Target="../media/image15.jpg"/><Relationship Id="rId11" Type="http://schemas.openxmlformats.org/officeDocument/2006/relationships/image" Target="../media/image11.svg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56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.xml"/><Relationship Id="rId9" Type="http://schemas.openxmlformats.org/officeDocument/2006/relationships/slide" Target="slide21.xml"/><Relationship Id="rId1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png"/><Relationship Id="rId18" Type="http://schemas.openxmlformats.org/officeDocument/2006/relationships/slide" Target="slide21.xml"/><Relationship Id="rId3" Type="http://schemas.microsoft.com/office/2007/relationships/media" Target="../media/media8.m4a"/><Relationship Id="rId7" Type="http://schemas.openxmlformats.org/officeDocument/2006/relationships/image" Target="../media/image10.png"/><Relationship Id="rId12" Type="http://schemas.openxmlformats.org/officeDocument/2006/relationships/image" Target="../media/image56.png"/><Relationship Id="rId17" Type="http://schemas.openxmlformats.org/officeDocument/2006/relationships/slide" Target="slide6.xml"/><Relationship Id="rId2" Type="http://schemas.openxmlformats.org/officeDocument/2006/relationships/audio" Target="NULL" TargetMode="External"/><Relationship Id="rId16" Type="http://schemas.openxmlformats.org/officeDocument/2006/relationships/slide" Target="slide2.xml"/><Relationship Id="rId1" Type="http://schemas.openxmlformats.org/officeDocument/2006/relationships/tags" Target="../tags/tag20.xml"/><Relationship Id="rId6" Type="http://schemas.openxmlformats.org/officeDocument/2006/relationships/image" Target="../media/image15.jpg"/><Relationship Id="rId11" Type="http://schemas.openxmlformats.org/officeDocument/2006/relationships/image" Target="../media/image55.jpeg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1.png"/><Relationship Id="rId10" Type="http://schemas.openxmlformats.org/officeDocument/2006/relationships/image" Target="../media/image54.sv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3.png"/><Relationship Id="rId1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slide" Target="slide21.xml"/><Relationship Id="rId5" Type="http://schemas.openxmlformats.org/officeDocument/2006/relationships/slide" Target="slide6.xml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0.png"/><Relationship Id="rId3" Type="http://schemas.openxmlformats.org/officeDocument/2006/relationships/audio" Target="../media/media9.m4a"/><Relationship Id="rId7" Type="http://schemas.openxmlformats.org/officeDocument/2006/relationships/image" Target="../media/image15.jpg"/><Relationship Id="rId12" Type="http://schemas.openxmlformats.org/officeDocument/2006/relationships/slide" Target="slide21.xml"/><Relationship Id="rId2" Type="http://schemas.microsoft.com/office/2007/relationships/media" Target="../media/media9.m4a"/><Relationship Id="rId16" Type="http://schemas.openxmlformats.org/officeDocument/2006/relationships/image" Target="../media/image13.png"/><Relationship Id="rId1" Type="http://schemas.openxmlformats.org/officeDocument/2006/relationships/tags" Target="../tags/tag21.xml"/><Relationship Id="rId6" Type="http://schemas.openxmlformats.org/officeDocument/2006/relationships/audio" Target="../media/audio1.wav"/><Relationship Id="rId11" Type="http://schemas.openxmlformats.org/officeDocument/2006/relationships/slide" Target="slide6.xml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61.png"/><Relationship Id="rId10" Type="http://schemas.openxmlformats.org/officeDocument/2006/relationships/slide" Target="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0.svg"/><Relationship Id="rId1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6" Type="http://schemas.openxmlformats.org/officeDocument/2006/relationships/slide" Target="slide21.xml"/><Relationship Id="rId5" Type="http://schemas.openxmlformats.org/officeDocument/2006/relationships/slide" Target="slide6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24.xml"/><Relationship Id="rId3" Type="http://schemas.openxmlformats.org/officeDocument/2006/relationships/notesSlide" Target="../notesSlides/notesSlide22.xml"/><Relationship Id="rId7" Type="http://schemas.openxmlformats.org/officeDocument/2006/relationships/slide" Target="slide23.xml"/><Relationship Id="rId12" Type="http://schemas.openxmlformats.org/officeDocument/2006/relationships/slide" Target="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64.svg"/><Relationship Id="rId11" Type="http://schemas.openxmlformats.org/officeDocument/2006/relationships/slide" Target="slide6.xml"/><Relationship Id="rId5" Type="http://schemas.openxmlformats.org/officeDocument/2006/relationships/image" Target="../media/image63.png"/><Relationship Id="rId10" Type="http://schemas.openxmlformats.org/officeDocument/2006/relationships/slide" Target="slide2.xml"/><Relationship Id="rId4" Type="http://schemas.openxmlformats.org/officeDocument/2006/relationships/image" Target="../media/image62.png"/><Relationship Id="rId9" Type="http://schemas.openxmlformats.org/officeDocument/2006/relationships/image" Target="../media/image66.svg"/><Relationship Id="rId14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9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image" Target="../media/image68.png"/><Relationship Id="rId5" Type="http://schemas.openxmlformats.org/officeDocument/2006/relationships/slide" Target="slide22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9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68.png"/><Relationship Id="rId5" Type="http://schemas.openxmlformats.org/officeDocument/2006/relationships/slide" Target="slide22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slide" Target="slide2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slide" Target="slide21.xml"/><Relationship Id="rId5" Type="http://schemas.openxmlformats.org/officeDocument/2006/relationships/slide" Target="slide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2.png"/><Relationship Id="rId3" Type="http://schemas.openxmlformats.org/officeDocument/2006/relationships/audio" Target="../media/media1.m4a"/><Relationship Id="rId7" Type="http://schemas.openxmlformats.org/officeDocument/2006/relationships/image" Target="../media/image9.png"/><Relationship Id="rId12" Type="http://schemas.openxmlformats.org/officeDocument/2006/relationships/image" Target="../media/image11.svg"/><Relationship Id="rId2" Type="http://schemas.microsoft.com/office/2007/relationships/media" Target="../media/media1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10" Type="http://schemas.openxmlformats.org/officeDocument/2006/relationships/slide" Target="slide21.xml"/><Relationship Id="rId4" Type="http://schemas.openxmlformats.org/officeDocument/2006/relationships/slideLayout" Target="../slideLayouts/slideLayout4.xml"/><Relationship Id="rId9" Type="http://schemas.openxmlformats.org/officeDocument/2006/relationships/slide" Target="slide6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slide" Target="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slide" Target="slide6.xml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slide" Target="slide21.xml"/><Relationship Id="rId5" Type="http://schemas.openxmlformats.org/officeDocument/2006/relationships/slide" Target="slide6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1.svg"/><Relationship Id="rId18" Type="http://schemas.openxmlformats.org/officeDocument/2006/relationships/slide" Target="slide21.xml"/><Relationship Id="rId3" Type="http://schemas.openxmlformats.org/officeDocument/2006/relationships/audio" Target="../media/media2.m4a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0.png"/><Relationship Id="rId17" Type="http://schemas.openxmlformats.org/officeDocument/2006/relationships/slide" Target="slide6.xml"/><Relationship Id="rId2" Type="http://schemas.microsoft.com/office/2007/relationships/media" Target="../media/media2.m4a"/><Relationship Id="rId16" Type="http://schemas.openxmlformats.org/officeDocument/2006/relationships/slide" Target="slide2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8.svg"/><Relationship Id="rId5" Type="http://schemas.openxmlformats.org/officeDocument/2006/relationships/audio" Target="../media/media1.m4a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13.png"/><Relationship Id="rId4" Type="http://schemas.microsoft.com/office/2007/relationships/media" Target="../media/media1.m4a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1.svg"/><Relationship Id="rId18" Type="http://schemas.openxmlformats.org/officeDocument/2006/relationships/image" Target="../media/image22.png"/><Relationship Id="rId3" Type="http://schemas.openxmlformats.org/officeDocument/2006/relationships/audio" Target="../media/media2.m4a"/><Relationship Id="rId21" Type="http://schemas.openxmlformats.org/officeDocument/2006/relationships/slide" Target="slide21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10.png"/><Relationship Id="rId17" Type="http://schemas.openxmlformats.org/officeDocument/2006/relationships/customXml" Target="../ink/ink2.xml"/><Relationship Id="rId2" Type="http://schemas.microsoft.com/office/2007/relationships/media" Target="../media/media2.m4a"/><Relationship Id="rId16" Type="http://schemas.openxmlformats.org/officeDocument/2006/relationships/image" Target="../media/image21.png"/><Relationship Id="rId20" Type="http://schemas.openxmlformats.org/officeDocument/2006/relationships/slide" Target="slide6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8.svg"/><Relationship Id="rId5" Type="http://schemas.openxmlformats.org/officeDocument/2006/relationships/audio" Target="../media/media1.m4a"/><Relationship Id="rId15" Type="http://schemas.openxmlformats.org/officeDocument/2006/relationships/customXml" Target="../ink/ink1.xml"/><Relationship Id="rId10" Type="http://schemas.openxmlformats.org/officeDocument/2006/relationships/image" Target="../media/image17.png"/><Relationship Id="rId19" Type="http://schemas.openxmlformats.org/officeDocument/2006/relationships/slide" Target="slide2.xml"/><Relationship Id="rId4" Type="http://schemas.microsoft.com/office/2007/relationships/media" Target="../media/media1.m4a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1.svg"/><Relationship Id="rId18" Type="http://schemas.openxmlformats.org/officeDocument/2006/relationships/slide" Target="slide21.xml"/><Relationship Id="rId3" Type="http://schemas.openxmlformats.org/officeDocument/2006/relationships/audio" Target="../media/media2.m4a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10.png"/><Relationship Id="rId17" Type="http://schemas.openxmlformats.org/officeDocument/2006/relationships/slide" Target="slide6.xml"/><Relationship Id="rId2" Type="http://schemas.microsoft.com/office/2007/relationships/media" Target="../media/media2.m4a"/><Relationship Id="rId16" Type="http://schemas.openxmlformats.org/officeDocument/2006/relationships/slide" Target="slide2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8.svg"/><Relationship Id="rId5" Type="http://schemas.openxmlformats.org/officeDocument/2006/relationships/audio" Target="../media/media1.m4a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13.png"/><Relationship Id="rId4" Type="http://schemas.microsoft.com/office/2007/relationships/media" Target="../media/media1.m4a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1BE79B-A21E-496A-B3F8-F18D267CAD4B}"/>
              </a:ext>
            </a:extLst>
          </p:cNvPr>
          <p:cNvSpPr txBox="1"/>
          <p:nvPr/>
        </p:nvSpPr>
        <p:spPr>
          <a:xfrm>
            <a:off x="3156077" y="3583168"/>
            <a:ext cx="5879846" cy="1287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GB" sz="4800" b="1" noProof="0" dirty="0">
                <a:solidFill>
                  <a:srgbClr val="002060"/>
                </a:solidFill>
                <a:latin typeface="Candara" panose="020E0502030303020204" pitchFamily="34" charset="0"/>
              </a:rPr>
              <a:t>Life cycle of a butterfly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3563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rown branch with green leaves&#10;&#10;AI-generated content may be incorrect.">
            <a:extLst>
              <a:ext uri="{FF2B5EF4-FFF2-40B4-BE49-F238E27FC236}">
                <a16:creationId xmlns:a16="http://schemas.microsoft.com/office/drawing/2014/main" id="{A51D59EF-EC45-1B93-5DE2-572B24F1E5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78" y="2572562"/>
            <a:ext cx="9629584" cy="4334298"/>
          </a:xfrm>
          <a:prstGeom prst="rect">
            <a:avLst/>
          </a:prstGeom>
        </p:spPr>
      </p:pic>
      <p:pic>
        <p:nvPicPr>
          <p:cNvPr id="45" name="Picture 44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92817623-911D-C37E-691B-5A0391599E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79358" r="70994" b="5229"/>
          <a:stretch/>
        </p:blipFill>
        <p:spPr>
          <a:xfrm>
            <a:off x="2887980" y="6012180"/>
            <a:ext cx="1158240" cy="668021"/>
          </a:xfrm>
          <a:prstGeom prst="rect">
            <a:avLst/>
          </a:prstGeom>
        </p:spPr>
      </p:pic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0736" y="1137412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earson" hidden="1">
            <a:extLst>
              <a:ext uri="{FF2B5EF4-FFF2-40B4-BE49-F238E27FC236}">
                <a16:creationId xmlns:a16="http://schemas.microsoft.com/office/drawing/2014/main" id="{9D7BABA6-E1E0-4E95-A0C0-A673A41610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44" y="6100900"/>
            <a:ext cx="1592467" cy="720000"/>
          </a:xfrm>
          <a:prstGeom prst="rect">
            <a:avLst/>
          </a:prstGeom>
        </p:spPr>
      </p:pic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5A0E05D2-B6CE-C07E-1B74-BD57A8BEFBDA}"/>
              </a:ext>
            </a:extLst>
          </p:cNvPr>
          <p:cNvSpPr txBox="1"/>
          <p:nvPr/>
        </p:nvSpPr>
        <p:spPr>
          <a:xfrm>
            <a:off x="1697351" y="1295411"/>
            <a:ext cx="6326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000" b="0" i="0" u="none" strike="noStrike" baseline="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Butterflies lay </a:t>
            </a:r>
            <a:r>
              <a:rPr lang="en-GB" sz="3000" b="0" i="0" u="none" strike="noStrike" baseline="0" noProof="0" dirty="0">
                <a:solidFill>
                  <a:srgbClr val="F03D60"/>
                </a:solidFill>
                <a:latin typeface="GillSansforPearsonSA-Regular" panose="020B0502020104020203" pitchFamily="34" charset="0"/>
              </a:rPr>
              <a:t>eggs</a:t>
            </a:r>
            <a:r>
              <a:rPr lang="en-GB" sz="3000" b="0" i="0" u="none" strike="noStrike" baseline="0" noProof="0" dirty="0">
                <a:solidFill>
                  <a:srgbClr val="FF3380"/>
                </a:solidFill>
                <a:latin typeface="GillSansforPearsonSA-Regular" panose="020B0502020104020203" pitchFamily="34" charset="0"/>
              </a:rPr>
              <a:t> </a:t>
            </a:r>
            <a:r>
              <a:rPr lang="en-GB" sz="3000" b="0" i="0" u="none" strike="noStrike" baseline="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on leaves. The eggs are round and tiny.</a:t>
            </a:r>
            <a:endParaRPr lang="en-GB" sz="3000" noProof="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C30C6DE-4CF2-878A-E24D-8EC704AADE1D}"/>
              </a:ext>
            </a:extLst>
          </p:cNvPr>
          <p:cNvGrpSpPr/>
          <p:nvPr/>
        </p:nvGrpSpPr>
        <p:grpSpPr>
          <a:xfrm>
            <a:off x="902966" y="1137412"/>
            <a:ext cx="8770620" cy="5432642"/>
            <a:chOff x="750566" y="1137412"/>
            <a:chExt cx="8770620" cy="543264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F5F474-217D-6147-0E71-B1C9010019A4}"/>
                </a:ext>
              </a:extLst>
            </p:cNvPr>
            <p:cNvGrpSpPr/>
            <p:nvPr/>
          </p:nvGrpSpPr>
          <p:grpSpPr>
            <a:xfrm>
              <a:off x="750566" y="1137412"/>
              <a:ext cx="8770620" cy="1471335"/>
              <a:chOff x="1101314" y="1087123"/>
              <a:chExt cx="8770620" cy="147133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CECBD170-2C7E-823C-9E6C-B2581497B672}"/>
                  </a:ext>
                </a:extLst>
              </p:cNvPr>
              <p:cNvSpPr/>
              <p:nvPr/>
            </p:nvSpPr>
            <p:spPr>
              <a:xfrm>
                <a:off x="1101314" y="1087123"/>
                <a:ext cx="8770620" cy="1471335"/>
              </a:xfrm>
              <a:prstGeom prst="roundRect">
                <a:avLst>
                  <a:gd name="adj" fmla="val 14705"/>
                </a:avLst>
              </a:prstGeom>
              <a:solidFill>
                <a:schemeClr val="bg1"/>
              </a:solidFill>
              <a:ln w="25400">
                <a:solidFill>
                  <a:srgbClr val="F03D6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F5828CB0-206F-1CBE-B744-0588DECB0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343244" y="1327999"/>
                <a:ext cx="230102" cy="429524"/>
              </a:xfrm>
              <a:prstGeom prst="rect">
                <a:avLst/>
              </a:prstGeom>
            </p:spPr>
          </p:pic>
          <p:pic>
            <p:nvPicPr>
              <p:cNvPr id="24" name="Picture 23" descr="A group of eggs on a leaf&#10;&#10;AI-generated content may be incorrect.">
                <a:extLst>
                  <a:ext uri="{FF2B5EF4-FFF2-40B4-BE49-F238E27FC236}">
                    <a16:creationId xmlns:a16="http://schemas.microsoft.com/office/drawing/2014/main" id="{8D8834B1-C09C-893A-BA0F-DB76B88240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31" t="19222" r="45187" b="37778"/>
              <a:stretch/>
            </p:blipFill>
            <p:spPr>
              <a:xfrm>
                <a:off x="8100061" y="1210790"/>
                <a:ext cx="1530000" cy="1224000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D7B352-DF09-A3A9-CF44-C0089990B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73346" y="1215881"/>
                <a:ext cx="6657409" cy="1268078"/>
              </a:xfrm>
              <a:prstGeom prst="rect">
                <a:avLst/>
              </a:prstGeom>
            </p:spPr>
          </p:pic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B22C356-6525-CA37-C7B0-1D874BFFC7DC}"/>
                </a:ext>
              </a:extLst>
            </p:cNvPr>
            <p:cNvSpPr/>
            <p:nvPr/>
          </p:nvSpPr>
          <p:spPr>
            <a:xfrm>
              <a:off x="3124200" y="6294120"/>
              <a:ext cx="266700" cy="27593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1748B3CF-D5FB-5152-1094-BFB7AD960B92}"/>
                </a:ext>
              </a:extLst>
            </p:cNvPr>
            <p:cNvCxnSpPr>
              <a:cxnSpLocks/>
              <a:stCxn id="27" idx="2"/>
              <a:endCxn id="35" idx="4"/>
            </p:cNvCxnSpPr>
            <p:nvPr/>
          </p:nvCxnSpPr>
          <p:spPr>
            <a:xfrm rot="10800000">
              <a:off x="1413510" y="2607833"/>
              <a:ext cx="1710690" cy="3824255"/>
            </a:xfrm>
            <a:prstGeom prst="bentConnector2">
              <a:avLst/>
            </a:prstGeom>
            <a:ln w="28575">
              <a:solidFill>
                <a:srgbClr val="F03D60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5F7D18D-2D87-166F-DDA7-6C6D4FD9C419}"/>
                </a:ext>
              </a:extLst>
            </p:cNvPr>
            <p:cNvSpPr/>
            <p:nvPr/>
          </p:nvSpPr>
          <p:spPr>
            <a:xfrm>
              <a:off x="1280160" y="2331898"/>
              <a:ext cx="266700" cy="27593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pic>
        <p:nvPicPr>
          <p:cNvPr id="47" name="Picture 46" descr="A cartoon of a butterfly&#10;&#10;AI-generated content may be incorrect.">
            <a:extLst>
              <a:ext uri="{FF2B5EF4-FFF2-40B4-BE49-F238E27FC236}">
                <a16:creationId xmlns:a16="http://schemas.microsoft.com/office/drawing/2014/main" id="{B8B20408-2263-5CB2-B94D-A671710177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751" flipH="1">
            <a:off x="2121816" y="4203436"/>
            <a:ext cx="2736236" cy="2070809"/>
          </a:xfrm>
          <a:prstGeom prst="rect">
            <a:avLst/>
          </a:prstGeom>
        </p:spPr>
      </p:pic>
      <p:sp>
        <p:nvSpPr>
          <p:cNvPr id="3" name="Rectangle: Top Corners Rounded 2">
            <a:hlinkClick r:id="rId17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18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19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pic>
        <p:nvPicPr>
          <p:cNvPr id="2" name="PLE3E 1B 3h_RaC_Science-03">
            <a:hlinkClick r:id="" action="ppaction://media"/>
            <a:extLst>
              <a:ext uri="{FF2B5EF4-FFF2-40B4-BE49-F238E27FC236}">
                <a16:creationId xmlns:a16="http://schemas.microsoft.com/office/drawing/2014/main" id="{FB9D00A1-6EC8-72BC-40B7-452E2EA053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54381" y="1838470"/>
            <a:ext cx="609601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531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rown branch with green leaves&#10;&#10;AI-generated content may be incorrect.">
            <a:extLst>
              <a:ext uri="{FF2B5EF4-FFF2-40B4-BE49-F238E27FC236}">
                <a16:creationId xmlns:a16="http://schemas.microsoft.com/office/drawing/2014/main" id="{A51D59EF-EC45-1B93-5DE2-572B24F1E5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78" y="2572562"/>
            <a:ext cx="9629584" cy="4334298"/>
          </a:xfrm>
          <a:prstGeom prst="rect">
            <a:avLst/>
          </a:prstGeom>
        </p:spPr>
      </p:pic>
      <p:pic>
        <p:nvPicPr>
          <p:cNvPr id="8" name="Picture 7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F57E73FD-E3B3-7589-3D78-AFF3F0CBA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79358" r="70994" b="5229"/>
          <a:stretch/>
        </p:blipFill>
        <p:spPr>
          <a:xfrm>
            <a:off x="2887980" y="6012180"/>
            <a:ext cx="1158240" cy="668021"/>
          </a:xfrm>
          <a:prstGeom prst="rect">
            <a:avLst/>
          </a:prstGeom>
        </p:spPr>
      </p:pic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0736" y="1137412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earson" hidden="1">
            <a:extLst>
              <a:ext uri="{FF2B5EF4-FFF2-40B4-BE49-F238E27FC236}">
                <a16:creationId xmlns:a16="http://schemas.microsoft.com/office/drawing/2014/main" id="{9D7BABA6-E1E0-4E95-A0C0-A673A41610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44" y="6100900"/>
            <a:ext cx="1592467" cy="720000"/>
          </a:xfrm>
          <a:prstGeom prst="rect">
            <a:avLst/>
          </a:prstGeom>
        </p:spPr>
      </p:pic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5A0E05D2-B6CE-C07E-1B74-BD57A8BEFBDA}"/>
              </a:ext>
            </a:extLst>
          </p:cNvPr>
          <p:cNvSpPr txBox="1"/>
          <p:nvPr/>
        </p:nvSpPr>
        <p:spPr>
          <a:xfrm>
            <a:off x="1697351" y="1295411"/>
            <a:ext cx="6326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000" b="0" i="0" u="none" strike="noStrike" baseline="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Butterflies lay </a:t>
            </a:r>
            <a:r>
              <a:rPr lang="en-GB" sz="3000" b="0" i="0" u="none" strike="noStrike" baseline="0" noProof="0" dirty="0">
                <a:solidFill>
                  <a:srgbClr val="F03D60"/>
                </a:solidFill>
                <a:latin typeface="GillSansforPearsonSA-Regular" panose="020B0502020104020203" pitchFamily="34" charset="0"/>
              </a:rPr>
              <a:t>eggs</a:t>
            </a:r>
            <a:r>
              <a:rPr lang="en-GB" sz="3000" b="0" i="0" u="none" strike="noStrike" baseline="0" noProof="0" dirty="0">
                <a:solidFill>
                  <a:srgbClr val="FF3380"/>
                </a:solidFill>
                <a:latin typeface="GillSansforPearsonSA-Regular" panose="020B0502020104020203" pitchFamily="34" charset="0"/>
              </a:rPr>
              <a:t> </a:t>
            </a:r>
            <a:r>
              <a:rPr lang="en-GB" sz="3000" b="0" i="0" u="none" strike="noStrike" baseline="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on leaves. The eggs are round and tiny.</a:t>
            </a:r>
            <a:endParaRPr lang="en-GB" sz="3000" noProof="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C30C6DE-4CF2-878A-E24D-8EC704AADE1D}"/>
              </a:ext>
            </a:extLst>
          </p:cNvPr>
          <p:cNvGrpSpPr/>
          <p:nvPr/>
        </p:nvGrpSpPr>
        <p:grpSpPr>
          <a:xfrm>
            <a:off x="902966" y="1137412"/>
            <a:ext cx="8770620" cy="5432642"/>
            <a:chOff x="750566" y="1137412"/>
            <a:chExt cx="8770620" cy="543264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F5F474-217D-6147-0E71-B1C9010019A4}"/>
                </a:ext>
              </a:extLst>
            </p:cNvPr>
            <p:cNvGrpSpPr/>
            <p:nvPr/>
          </p:nvGrpSpPr>
          <p:grpSpPr>
            <a:xfrm>
              <a:off x="750566" y="1137412"/>
              <a:ext cx="8770620" cy="1471335"/>
              <a:chOff x="1101314" y="1087123"/>
              <a:chExt cx="8770620" cy="147133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CECBD170-2C7E-823C-9E6C-B2581497B672}"/>
                  </a:ext>
                </a:extLst>
              </p:cNvPr>
              <p:cNvSpPr/>
              <p:nvPr/>
            </p:nvSpPr>
            <p:spPr>
              <a:xfrm>
                <a:off x="1101314" y="1087123"/>
                <a:ext cx="8770620" cy="1471335"/>
              </a:xfrm>
              <a:prstGeom prst="roundRect">
                <a:avLst>
                  <a:gd name="adj" fmla="val 14705"/>
                </a:avLst>
              </a:prstGeom>
              <a:solidFill>
                <a:schemeClr val="bg1"/>
              </a:solidFill>
              <a:ln w="25400">
                <a:solidFill>
                  <a:srgbClr val="F03D6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F5828CB0-206F-1CBE-B744-0588DECB0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343244" y="1327999"/>
                <a:ext cx="230102" cy="429524"/>
              </a:xfrm>
              <a:prstGeom prst="rect">
                <a:avLst/>
              </a:prstGeom>
            </p:spPr>
          </p:pic>
          <p:pic>
            <p:nvPicPr>
              <p:cNvPr id="24" name="Picture 23" descr="A group of eggs on a leaf&#10;&#10;AI-generated content may be incorrect.">
                <a:extLst>
                  <a:ext uri="{FF2B5EF4-FFF2-40B4-BE49-F238E27FC236}">
                    <a16:creationId xmlns:a16="http://schemas.microsoft.com/office/drawing/2014/main" id="{8D8834B1-C09C-893A-BA0F-DB76B88240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31" t="19222" r="45187" b="37778"/>
              <a:stretch/>
            </p:blipFill>
            <p:spPr>
              <a:xfrm>
                <a:off x="8100061" y="1210790"/>
                <a:ext cx="1530000" cy="1224000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D7B352-DF09-A3A9-CF44-C0089990B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73346" y="1215881"/>
                <a:ext cx="6657409" cy="1268078"/>
              </a:xfrm>
              <a:prstGeom prst="rect">
                <a:avLst/>
              </a:prstGeom>
            </p:spPr>
          </p:pic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B22C356-6525-CA37-C7B0-1D874BFFC7DC}"/>
                </a:ext>
              </a:extLst>
            </p:cNvPr>
            <p:cNvSpPr/>
            <p:nvPr/>
          </p:nvSpPr>
          <p:spPr>
            <a:xfrm>
              <a:off x="3123600" y="6294120"/>
              <a:ext cx="266700" cy="27593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1748B3CF-D5FB-5152-1094-BFB7AD960B92}"/>
                </a:ext>
              </a:extLst>
            </p:cNvPr>
            <p:cNvCxnSpPr>
              <a:cxnSpLocks/>
              <a:stCxn id="27" idx="2"/>
              <a:endCxn id="35" idx="4"/>
            </p:cNvCxnSpPr>
            <p:nvPr/>
          </p:nvCxnSpPr>
          <p:spPr>
            <a:xfrm rot="10800000">
              <a:off x="1413510" y="2607833"/>
              <a:ext cx="1710090" cy="3824255"/>
            </a:xfrm>
            <a:prstGeom prst="bentConnector2">
              <a:avLst/>
            </a:prstGeom>
            <a:ln w="28575">
              <a:solidFill>
                <a:srgbClr val="F03D60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5F7D18D-2D87-166F-DDA7-6C6D4FD9C419}"/>
                </a:ext>
              </a:extLst>
            </p:cNvPr>
            <p:cNvSpPr/>
            <p:nvPr/>
          </p:nvSpPr>
          <p:spPr>
            <a:xfrm>
              <a:off x="1280160" y="2331898"/>
              <a:ext cx="266700" cy="27593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3" name="Rectangle: Top Corners Rounded 2">
            <a:hlinkClick r:id="rId16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17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18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sp>
        <p:nvSpPr>
          <p:cNvPr id="2" name="矩形 18">
            <a:extLst>
              <a:ext uri="{FF2B5EF4-FFF2-40B4-BE49-F238E27FC236}">
                <a16:creationId xmlns:a16="http://schemas.microsoft.com/office/drawing/2014/main" id="{DCD7FBBF-BDA9-6D05-0FCC-E075C683C47D}"/>
              </a:ext>
            </a:extLst>
          </p:cNvPr>
          <p:cNvSpPr/>
          <p:nvPr/>
        </p:nvSpPr>
        <p:spPr>
          <a:xfrm>
            <a:off x="-1" y="156754"/>
            <a:ext cx="11704321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Mother butterflies do not give birth to babies. They lay </a:t>
            </a:r>
            <a:r>
              <a:rPr lang="en-GB" sz="3200" b="1" noProof="0" dirty="0">
                <a:solidFill>
                  <a:srgbClr val="FEEC00"/>
                </a:solidFill>
              </a:rPr>
              <a:t>eggs</a:t>
            </a:r>
            <a:r>
              <a:rPr lang="en-GB" sz="3200" b="1" noProof="0" dirty="0">
                <a:solidFill>
                  <a:schemeClr val="bg1"/>
                </a:solidFill>
              </a:rPr>
              <a:t>.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sp>
        <p:nvSpPr>
          <p:cNvPr id="6" name="矩形 18">
            <a:extLst>
              <a:ext uri="{FF2B5EF4-FFF2-40B4-BE49-F238E27FC236}">
                <a16:creationId xmlns:a16="http://schemas.microsoft.com/office/drawing/2014/main" id="{95430423-3F86-4430-7EC9-CB4E1A464309}"/>
              </a:ext>
            </a:extLst>
          </p:cNvPr>
          <p:cNvSpPr/>
          <p:nvPr/>
        </p:nvSpPr>
        <p:spPr>
          <a:xfrm>
            <a:off x="-1" y="156754"/>
            <a:ext cx="10736581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The babies grow inside the eggs for three to six days.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sp>
        <p:nvSpPr>
          <p:cNvPr id="7" name="矩形 18">
            <a:extLst>
              <a:ext uri="{FF2B5EF4-FFF2-40B4-BE49-F238E27FC236}">
                <a16:creationId xmlns:a16="http://schemas.microsoft.com/office/drawing/2014/main" id="{3AD13F91-454D-0713-CB29-12ED4F108262}"/>
              </a:ext>
            </a:extLst>
          </p:cNvPr>
          <p:cNvSpPr/>
          <p:nvPr/>
        </p:nvSpPr>
        <p:spPr>
          <a:xfrm>
            <a:off x="-1" y="156754"/>
            <a:ext cx="7292341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Then they come out of the eggs.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pic>
        <p:nvPicPr>
          <p:cNvPr id="9" name="PLE3E 1B 3h_RaC_Science-03">
            <a:hlinkClick r:id="" action="ppaction://media"/>
            <a:extLst>
              <a:ext uri="{FF2B5EF4-FFF2-40B4-BE49-F238E27FC236}">
                <a16:creationId xmlns:a16="http://schemas.microsoft.com/office/drawing/2014/main" id="{CC493CCF-D5C8-B226-D732-F0CDB8117E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54381" y="1838470"/>
            <a:ext cx="609601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65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rown branch with green leaves&#10;&#10;AI-generated content may be incorrect.">
            <a:extLst>
              <a:ext uri="{FF2B5EF4-FFF2-40B4-BE49-F238E27FC236}">
                <a16:creationId xmlns:a16="http://schemas.microsoft.com/office/drawing/2014/main" id="{A51D59EF-EC45-1B93-5DE2-572B24F1E5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78" y="2572562"/>
            <a:ext cx="9629584" cy="4334298"/>
          </a:xfrm>
          <a:prstGeom prst="rect">
            <a:avLst/>
          </a:prstGeom>
        </p:spPr>
      </p:pic>
      <p:pic>
        <p:nvPicPr>
          <p:cNvPr id="10" name="cat1">
            <a:extLst>
              <a:ext uri="{FF2B5EF4-FFF2-40B4-BE49-F238E27FC236}">
                <a16:creationId xmlns:a16="http://schemas.microsoft.com/office/drawing/2014/main" id="{3DB79812-E58F-816A-31CE-5CC3A92B1B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4" t="24721" r="54917" b="39397"/>
          <a:stretch/>
        </p:blipFill>
        <p:spPr>
          <a:xfrm>
            <a:off x="3737273" y="4161375"/>
            <a:ext cx="1294890" cy="820511"/>
          </a:xfrm>
          <a:prstGeom prst="rect">
            <a:avLst/>
          </a:prstGeom>
        </p:spPr>
      </p:pic>
      <p:pic>
        <p:nvPicPr>
          <p:cNvPr id="12" name="cat2a" descr="A green caterpillar with yellow circles&#10;&#10;AI-generated content may be incorrect.">
            <a:extLst>
              <a:ext uri="{FF2B5EF4-FFF2-40B4-BE49-F238E27FC236}">
                <a16:creationId xmlns:a16="http://schemas.microsoft.com/office/drawing/2014/main" id="{967657BE-4496-719F-299A-B4BC4A3491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116" y="4456687"/>
            <a:ext cx="1138837" cy="514097"/>
          </a:xfrm>
          <a:prstGeom prst="rect">
            <a:avLst/>
          </a:prstGeom>
        </p:spPr>
      </p:pic>
      <p:pic>
        <p:nvPicPr>
          <p:cNvPr id="24" name="cat2b" descr="A green caterpillar with yellow circles&#10;&#10;AI-generated content may be incorrect.">
            <a:extLst>
              <a:ext uri="{FF2B5EF4-FFF2-40B4-BE49-F238E27FC236}">
                <a16:creationId xmlns:a16="http://schemas.microsoft.com/office/drawing/2014/main" id="{DA998629-4ED2-0A98-71E1-9AD8E4590C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7445" y="4374448"/>
            <a:ext cx="1449428" cy="654305"/>
          </a:xfrm>
          <a:prstGeom prst="rect">
            <a:avLst/>
          </a:prstGeom>
        </p:spPr>
      </p:pic>
      <p:pic>
        <p:nvPicPr>
          <p:cNvPr id="25" name="cat2c" descr="A green caterpillar with yellow circles&#10;&#10;AI-generated content may be incorrect.">
            <a:extLst>
              <a:ext uri="{FF2B5EF4-FFF2-40B4-BE49-F238E27FC236}">
                <a16:creationId xmlns:a16="http://schemas.microsoft.com/office/drawing/2014/main" id="{F7ECAFF2-64C1-9E21-E9C1-F6ADAB71F4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60261" y="4289379"/>
            <a:ext cx="1656490" cy="747778"/>
          </a:xfrm>
          <a:prstGeom prst="rect">
            <a:avLst/>
          </a:prstGeom>
        </p:spPr>
      </p:pic>
      <p:pic>
        <p:nvPicPr>
          <p:cNvPr id="30" name="cat2d" descr="A green caterpillar with yellow circles&#10;&#10;AI-generated content may be incorrect.">
            <a:extLst>
              <a:ext uri="{FF2B5EF4-FFF2-40B4-BE49-F238E27FC236}">
                <a16:creationId xmlns:a16="http://schemas.microsoft.com/office/drawing/2014/main" id="{7BF0273D-1659-74C2-67FA-2A40B153B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1041" y="4115655"/>
            <a:ext cx="2070612" cy="934722"/>
          </a:xfrm>
          <a:prstGeom prst="rect">
            <a:avLst/>
          </a:prstGeom>
        </p:spPr>
      </p:pic>
      <p:pic>
        <p:nvPicPr>
          <p:cNvPr id="17" name="leaf" descr="A green leaf with a bite taken out of it&#10;&#10;AI-generated content may be incorrect.">
            <a:extLst>
              <a:ext uri="{FF2B5EF4-FFF2-40B4-BE49-F238E27FC236}">
                <a16:creationId xmlns:a16="http://schemas.microsoft.com/office/drawing/2014/main" id="{69FC57D9-63F7-4D0A-F161-C859FC0C26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3972" y="4711696"/>
            <a:ext cx="1781238" cy="704443"/>
          </a:xfrm>
          <a:prstGeom prst="rect">
            <a:avLst/>
          </a:prstGeom>
        </p:spPr>
      </p:pic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0736" y="1137412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earson" hidden="1">
            <a:extLst>
              <a:ext uri="{FF2B5EF4-FFF2-40B4-BE49-F238E27FC236}">
                <a16:creationId xmlns:a16="http://schemas.microsoft.com/office/drawing/2014/main" id="{9D7BABA6-E1E0-4E95-A0C0-A673A41610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44" y="6100900"/>
            <a:ext cx="1592467" cy="720000"/>
          </a:xfrm>
          <a:prstGeom prst="rect">
            <a:avLst/>
          </a:prstGeom>
        </p:spPr>
      </p:pic>
      <p:sp>
        <p:nvSpPr>
          <p:cNvPr id="3" name="Rectangle: Top Corners Rounded 2">
            <a:hlinkClick r:id="rId16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17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18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5A0E05D2-B6CE-C07E-1B74-BD57A8BEFBDA}"/>
              </a:ext>
            </a:extLst>
          </p:cNvPr>
          <p:cNvSpPr txBox="1"/>
          <p:nvPr/>
        </p:nvSpPr>
        <p:spPr>
          <a:xfrm>
            <a:off x="1565909" y="1316378"/>
            <a:ext cx="68743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noProof="0" dirty="0">
                <a:solidFill>
                  <a:srgbClr val="2E88AA"/>
                </a:solidFill>
                <a:latin typeface="GillSansforPearsonSA-Regular" panose="020B0502020104020203" pitchFamily="34" charset="0"/>
              </a:rPr>
              <a:t>Caterpillars</a:t>
            </a:r>
            <a:r>
              <a:rPr lang="en-GB" sz="3200" noProof="0" dirty="0">
                <a:solidFill>
                  <a:srgbClr val="00A6AC"/>
                </a:solidFill>
                <a:latin typeface="GillSansforPearsonSA-Regular" panose="020B0502020104020203" pitchFamily="34" charset="0"/>
              </a:rPr>
              <a:t> </a:t>
            </a:r>
            <a:r>
              <a:rPr lang="en-GB" sz="320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hatch from the eggs. They eat leaves and get bigger and bigger.</a:t>
            </a:r>
            <a:endParaRPr lang="en-GB" sz="3000" noProof="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A9E5F0-D258-71CA-C337-C8E5CE2EC04E}"/>
              </a:ext>
            </a:extLst>
          </p:cNvPr>
          <p:cNvGrpSpPr/>
          <p:nvPr/>
        </p:nvGrpSpPr>
        <p:grpSpPr>
          <a:xfrm>
            <a:off x="880105" y="1137412"/>
            <a:ext cx="9629585" cy="3738210"/>
            <a:chOff x="902965" y="1137412"/>
            <a:chExt cx="9629585" cy="373821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ECBD170-2C7E-823C-9E6C-B2581497B672}"/>
                </a:ext>
              </a:extLst>
            </p:cNvPr>
            <p:cNvSpPr/>
            <p:nvPr/>
          </p:nvSpPr>
          <p:spPr>
            <a:xfrm>
              <a:off x="902965" y="1137412"/>
              <a:ext cx="9629585" cy="1471335"/>
            </a:xfrm>
            <a:prstGeom prst="roundRect">
              <a:avLst>
                <a:gd name="adj" fmla="val 14705"/>
              </a:avLst>
            </a:prstGeom>
            <a:solidFill>
              <a:schemeClr val="bg1"/>
            </a:solidFill>
            <a:ln w="25400">
              <a:solidFill>
                <a:srgbClr val="2E88AA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F5828CB0-206F-1CBE-B744-0588DECB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1148392" y="1388216"/>
              <a:ext cx="337376" cy="414052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B22C356-6525-CA37-C7B0-1D874BFFC7DC}"/>
                </a:ext>
              </a:extLst>
            </p:cNvPr>
            <p:cNvSpPr/>
            <p:nvPr/>
          </p:nvSpPr>
          <p:spPr>
            <a:xfrm>
              <a:off x="4057713" y="4451097"/>
              <a:ext cx="483008" cy="4245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1748B3CF-D5FB-5152-1094-BFB7AD960B92}"/>
                </a:ext>
              </a:extLst>
            </p:cNvPr>
            <p:cNvCxnSpPr>
              <a:cxnSpLocks/>
              <a:stCxn id="27" idx="2"/>
              <a:endCxn id="35" idx="4"/>
            </p:cNvCxnSpPr>
            <p:nvPr/>
          </p:nvCxnSpPr>
          <p:spPr>
            <a:xfrm rot="10800000">
              <a:off x="1565911" y="2607832"/>
              <a:ext cx="2491803" cy="2055528"/>
            </a:xfrm>
            <a:prstGeom prst="bentConnector2">
              <a:avLst/>
            </a:prstGeom>
            <a:ln w="28575">
              <a:solidFill>
                <a:srgbClr val="2E88AA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5F7D18D-2D87-166F-DDA7-6C6D4FD9C419}"/>
                </a:ext>
              </a:extLst>
            </p:cNvPr>
            <p:cNvSpPr/>
            <p:nvPr/>
          </p:nvSpPr>
          <p:spPr>
            <a:xfrm>
              <a:off x="1432560" y="2331898"/>
              <a:ext cx="266700" cy="27593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18" name="Picture 17" descr="A green caterpillar with black spots on a branch&#10;&#10;AI-generated content may be incorrect.">
              <a:extLst>
                <a:ext uri="{FF2B5EF4-FFF2-40B4-BE49-F238E27FC236}">
                  <a16:creationId xmlns:a16="http://schemas.microsoft.com/office/drawing/2014/main" id="{4D5D3EBE-C84C-283D-8F68-516D34254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3403" y="1270452"/>
              <a:ext cx="1908000" cy="120525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3D1C606-6C67-04B2-1712-930FC3656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53472" y="1211135"/>
              <a:ext cx="7035394" cy="1341236"/>
            </a:xfrm>
            <a:prstGeom prst="rect">
              <a:avLst/>
            </a:prstGeom>
          </p:spPr>
        </p:pic>
      </p:grpSp>
      <p:pic>
        <p:nvPicPr>
          <p:cNvPr id="9" name="Picture 8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4B1E625D-CCB2-8E5C-C513-2ED58F6E6B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79358" r="70994" b="5229"/>
          <a:stretch/>
        </p:blipFill>
        <p:spPr>
          <a:xfrm>
            <a:off x="2887980" y="6012180"/>
            <a:ext cx="1158240" cy="668021"/>
          </a:xfrm>
          <a:prstGeom prst="rect">
            <a:avLst/>
          </a:prstGeom>
        </p:spPr>
      </p:pic>
      <p:pic>
        <p:nvPicPr>
          <p:cNvPr id="2" name="AL1525198">
            <a:hlinkClick r:id="" action="ppaction://media"/>
            <a:extLst>
              <a:ext uri="{FF2B5EF4-FFF2-40B4-BE49-F238E27FC236}">
                <a16:creationId xmlns:a16="http://schemas.microsoft.com/office/drawing/2014/main" id="{988B9AC6-4A99-739E-8E55-8E05DBF0B1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16204" y="3124200"/>
            <a:ext cx="609600" cy="609600"/>
          </a:xfrm>
          <a:prstGeom prst="rect">
            <a:avLst/>
          </a:prstGeom>
        </p:spPr>
      </p:pic>
      <p:pic>
        <p:nvPicPr>
          <p:cNvPr id="7" name="cat1" hidden="1">
            <a:extLst>
              <a:ext uri="{FF2B5EF4-FFF2-40B4-BE49-F238E27FC236}">
                <a16:creationId xmlns:a16="http://schemas.microsoft.com/office/drawing/2014/main" id="{52D0B073-C37D-F8F7-5F6D-772146970103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prstClr val="black"/>
              <a:schemeClr val="accent1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/>
        </p:blipFill>
        <p:spPr>
          <a:xfrm>
            <a:off x="3828685" y="4409304"/>
            <a:ext cx="1104191" cy="512076"/>
          </a:xfrm>
          <a:prstGeom prst="rect">
            <a:avLst/>
          </a:prstGeom>
        </p:spPr>
      </p:pic>
      <p:pic>
        <p:nvPicPr>
          <p:cNvPr id="6" name="PLE3E 1B 3h_RaC_Science-04">
            <a:hlinkClick r:id="" action="ppaction://media"/>
            <a:extLst>
              <a:ext uri="{FF2B5EF4-FFF2-40B4-BE49-F238E27FC236}">
                <a16:creationId xmlns:a16="http://schemas.microsoft.com/office/drawing/2014/main" id="{468F7D17-D67F-EB07-A13A-50328248369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59758" y="19629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2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47 C -0.15092 0.01458 -0.15638 -0.00186 -0.17318 0.01319 C -0.18998 0.04236 -0.18191 0.08032 -0.1487 0.13842 C -0.12982 0.16898 -0.11576 0.19837 -0.08112 0.23796 " pathEditMode="relative" rAng="0" ptsTypes="AAAA">
                                      <p:cBhvr>
                                        <p:cTn id="11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89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46 C -0.15091 0.01459 -0.15638 -0.00185 -0.17317 0.0132 C -0.18997 0.04237 -0.1819 0.08033 -0.14869 0.13843 C -0.12981 0.16899 -0.11575 0.19838 -0.08111 0.23797 " pathEditMode="relative" rAng="0" ptsTypes="AA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89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rown branch with green leaves&#10;&#10;AI-generated content may be incorrect.">
            <a:extLst>
              <a:ext uri="{FF2B5EF4-FFF2-40B4-BE49-F238E27FC236}">
                <a16:creationId xmlns:a16="http://schemas.microsoft.com/office/drawing/2014/main" id="{A51D59EF-EC45-1B93-5DE2-572B24F1E5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78" y="2572562"/>
            <a:ext cx="9629584" cy="4334298"/>
          </a:xfrm>
          <a:prstGeom prst="rect">
            <a:avLst/>
          </a:prstGeom>
        </p:spPr>
      </p:pic>
      <p:pic>
        <p:nvPicPr>
          <p:cNvPr id="6" name="Picture 5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8456A6B6-CCAD-33B4-7548-0952E90594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79358" r="70994" b="5229"/>
          <a:stretch/>
        </p:blipFill>
        <p:spPr>
          <a:xfrm>
            <a:off x="2887980" y="6012180"/>
            <a:ext cx="1158240" cy="668021"/>
          </a:xfrm>
          <a:prstGeom prst="rect">
            <a:avLst/>
          </a:prstGeom>
        </p:spPr>
      </p:pic>
      <p:pic>
        <p:nvPicPr>
          <p:cNvPr id="9" name="cat2d" descr="A green caterpillar with yellow circles&#10;&#10;AI-generated content may be incorrect.">
            <a:extLst>
              <a:ext uri="{FF2B5EF4-FFF2-40B4-BE49-F238E27FC236}">
                <a16:creationId xmlns:a16="http://schemas.microsoft.com/office/drawing/2014/main" id="{5C32F069-157F-17C5-E4C8-2BFE123CBB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1041" y="4115655"/>
            <a:ext cx="2070612" cy="934722"/>
          </a:xfrm>
          <a:prstGeom prst="rect">
            <a:avLst/>
          </a:prstGeom>
        </p:spPr>
      </p:pic>
      <p:pic>
        <p:nvPicPr>
          <p:cNvPr id="12" name="leaf" descr="A green leaf with a bite taken out of it&#10;&#10;AI-generated content may be incorrect.">
            <a:extLst>
              <a:ext uri="{FF2B5EF4-FFF2-40B4-BE49-F238E27FC236}">
                <a16:creationId xmlns:a16="http://schemas.microsoft.com/office/drawing/2014/main" id="{0CCD9571-DC39-1EBB-DE4F-7AA551180E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3972" y="4711696"/>
            <a:ext cx="1781238" cy="704443"/>
          </a:xfrm>
          <a:prstGeom prst="rect">
            <a:avLst/>
          </a:prstGeom>
        </p:spPr>
      </p:pic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0736" y="1137412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Top Corners Rounded 2">
            <a:hlinkClick r:id="rId13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14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15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5A0E05D2-B6CE-C07E-1B74-BD57A8BEFBDA}"/>
              </a:ext>
            </a:extLst>
          </p:cNvPr>
          <p:cNvSpPr txBox="1"/>
          <p:nvPr/>
        </p:nvSpPr>
        <p:spPr>
          <a:xfrm>
            <a:off x="1565909" y="1316378"/>
            <a:ext cx="68743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noProof="0" dirty="0">
                <a:solidFill>
                  <a:srgbClr val="2E88AA"/>
                </a:solidFill>
                <a:latin typeface="GillSansforPearsonSA-Regular" panose="020B0502020104020203" pitchFamily="34" charset="0"/>
              </a:rPr>
              <a:t>Caterpillars</a:t>
            </a:r>
            <a:r>
              <a:rPr lang="en-GB" sz="3200" noProof="0" dirty="0">
                <a:solidFill>
                  <a:srgbClr val="00A6AC"/>
                </a:solidFill>
                <a:latin typeface="GillSansforPearsonSA-Regular" panose="020B0502020104020203" pitchFamily="34" charset="0"/>
              </a:rPr>
              <a:t> </a:t>
            </a:r>
            <a:r>
              <a:rPr lang="en-GB" sz="320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hatch from the eggs. They eat leaves and get bigger and bigger.</a:t>
            </a:r>
            <a:endParaRPr lang="en-GB" sz="3000" noProof="0" dirty="0"/>
          </a:p>
        </p:txBody>
      </p:sp>
      <p:sp>
        <p:nvSpPr>
          <p:cNvPr id="2" name="矩形 18">
            <a:extLst>
              <a:ext uri="{FF2B5EF4-FFF2-40B4-BE49-F238E27FC236}">
                <a16:creationId xmlns:a16="http://schemas.microsoft.com/office/drawing/2014/main" id="{37022DB0-A506-AF1B-B64D-2C71B027C810}"/>
              </a:ext>
            </a:extLst>
          </p:cNvPr>
          <p:cNvSpPr/>
          <p:nvPr/>
        </p:nvSpPr>
        <p:spPr>
          <a:xfrm>
            <a:off x="-1" y="156754"/>
            <a:ext cx="9629585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When insects </a:t>
            </a:r>
            <a:r>
              <a:rPr lang="en-GB" sz="3200" b="1" noProof="0" dirty="0">
                <a:solidFill>
                  <a:srgbClr val="FEEC00"/>
                </a:solidFill>
              </a:rPr>
              <a:t>hatch</a:t>
            </a:r>
            <a:r>
              <a:rPr lang="en-GB" sz="3200" b="1" noProof="0" dirty="0">
                <a:solidFill>
                  <a:schemeClr val="bg1"/>
                </a:solidFill>
              </a:rPr>
              <a:t>, they come out of their eggs.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85D3F3-F5F7-3034-7995-4F78F06280EE}"/>
              </a:ext>
            </a:extLst>
          </p:cNvPr>
          <p:cNvGrpSpPr/>
          <p:nvPr/>
        </p:nvGrpSpPr>
        <p:grpSpPr>
          <a:xfrm>
            <a:off x="880105" y="1137412"/>
            <a:ext cx="9629585" cy="3738210"/>
            <a:chOff x="902965" y="1137412"/>
            <a:chExt cx="9629585" cy="373821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3BA07B8-06E7-2C8E-4BBD-8BFE0BE155DB}"/>
                </a:ext>
              </a:extLst>
            </p:cNvPr>
            <p:cNvSpPr/>
            <p:nvPr/>
          </p:nvSpPr>
          <p:spPr>
            <a:xfrm>
              <a:off x="902965" y="1137412"/>
              <a:ext cx="9629585" cy="1471335"/>
            </a:xfrm>
            <a:prstGeom prst="roundRect">
              <a:avLst>
                <a:gd name="adj" fmla="val 14705"/>
              </a:avLst>
            </a:prstGeom>
            <a:solidFill>
              <a:schemeClr val="bg1"/>
            </a:solidFill>
            <a:ln w="25400">
              <a:solidFill>
                <a:srgbClr val="2E88AA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BB6F2DAB-AD26-5C56-D26A-CCD12BE06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1148392" y="1388216"/>
              <a:ext cx="337376" cy="414052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13EF8F0-8758-33BF-FD86-CA4C0942C2CE}"/>
                </a:ext>
              </a:extLst>
            </p:cNvPr>
            <p:cNvSpPr/>
            <p:nvPr/>
          </p:nvSpPr>
          <p:spPr>
            <a:xfrm>
              <a:off x="4057713" y="4451097"/>
              <a:ext cx="483008" cy="4245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4505A552-952C-070F-5042-8054397A2D09}"/>
                </a:ext>
              </a:extLst>
            </p:cNvPr>
            <p:cNvCxnSpPr>
              <a:cxnSpLocks/>
              <a:stCxn id="39" idx="2"/>
              <a:endCxn id="41" idx="4"/>
            </p:cNvCxnSpPr>
            <p:nvPr/>
          </p:nvCxnSpPr>
          <p:spPr>
            <a:xfrm rot="10800000">
              <a:off x="1565911" y="2607832"/>
              <a:ext cx="2491803" cy="2055528"/>
            </a:xfrm>
            <a:prstGeom prst="bentConnector2">
              <a:avLst/>
            </a:prstGeom>
            <a:ln w="28575">
              <a:solidFill>
                <a:srgbClr val="2E88AA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6927476-E483-E9BB-F881-B953B083E378}"/>
                </a:ext>
              </a:extLst>
            </p:cNvPr>
            <p:cNvSpPr/>
            <p:nvPr/>
          </p:nvSpPr>
          <p:spPr>
            <a:xfrm>
              <a:off x="1432560" y="2331898"/>
              <a:ext cx="266700" cy="27593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42" name="Picture 41" descr="A green caterpillar with black spots on a branch&#10;&#10;AI-generated content may be incorrect.">
              <a:extLst>
                <a:ext uri="{FF2B5EF4-FFF2-40B4-BE49-F238E27FC236}">
                  <a16:creationId xmlns:a16="http://schemas.microsoft.com/office/drawing/2014/main" id="{FC4D3D9A-E5F3-5972-220C-C95E222A6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3403" y="1270452"/>
              <a:ext cx="1908000" cy="120525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026F788-86F4-7561-27A9-66BB0E953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53472" y="1211135"/>
              <a:ext cx="7035394" cy="1341236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C85B800-0C8A-8CCA-0783-CDE122BEE540}"/>
                  </a:ext>
                </a:extLst>
              </p14:cNvPr>
              <p14:cNvContentPartPr/>
              <p14:nvPr/>
            </p14:nvContentPartPr>
            <p14:xfrm>
              <a:off x="3809700" y="1615560"/>
              <a:ext cx="8859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C85B800-0C8A-8CCA-0783-CDE122BEE54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19663" y="1435560"/>
                <a:ext cx="1065673" cy="360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矩形 18">
            <a:extLst>
              <a:ext uri="{FF2B5EF4-FFF2-40B4-BE49-F238E27FC236}">
                <a16:creationId xmlns:a16="http://schemas.microsoft.com/office/drawing/2014/main" id="{36DDF592-2519-8547-6AA1-03B602CE70CE}"/>
              </a:ext>
            </a:extLst>
          </p:cNvPr>
          <p:cNvSpPr/>
          <p:nvPr/>
        </p:nvSpPr>
        <p:spPr>
          <a:xfrm>
            <a:off x="-1" y="156754"/>
            <a:ext cx="8466007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Do baby butterflies come out of the eggs?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05ED8B-1D66-3036-6288-10508E63529A}"/>
              </a:ext>
            </a:extLst>
          </p:cNvPr>
          <p:cNvCxnSpPr>
            <a:cxnSpLocks/>
          </p:cNvCxnSpPr>
          <p:nvPr/>
        </p:nvCxnSpPr>
        <p:spPr>
          <a:xfrm>
            <a:off x="1713398" y="1836060"/>
            <a:ext cx="5544000" cy="3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8">
            <a:extLst>
              <a:ext uri="{FF2B5EF4-FFF2-40B4-BE49-F238E27FC236}">
                <a16:creationId xmlns:a16="http://schemas.microsoft.com/office/drawing/2014/main" id="{04449B72-E888-8C5D-A101-7ADED08BCDD2}"/>
              </a:ext>
            </a:extLst>
          </p:cNvPr>
          <p:cNvSpPr/>
          <p:nvPr/>
        </p:nvSpPr>
        <p:spPr>
          <a:xfrm>
            <a:off x="-1" y="156754"/>
            <a:ext cx="9715501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rgbClr val="FEEC00"/>
                </a:solidFill>
              </a:rPr>
              <a:t>Caterpillars</a:t>
            </a:r>
            <a:r>
              <a:rPr lang="en-GB" sz="3200" b="1" noProof="0" dirty="0">
                <a:solidFill>
                  <a:schemeClr val="bg1"/>
                </a:solidFill>
              </a:rPr>
              <a:t> are like worms. They have many legs.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sp>
        <p:nvSpPr>
          <p:cNvPr id="10" name="矩形 18">
            <a:extLst>
              <a:ext uri="{FF2B5EF4-FFF2-40B4-BE49-F238E27FC236}">
                <a16:creationId xmlns:a16="http://schemas.microsoft.com/office/drawing/2014/main" id="{CF4C6D5B-7C7E-9B02-E116-40CF418F06A8}"/>
              </a:ext>
            </a:extLst>
          </p:cNvPr>
          <p:cNvSpPr/>
          <p:nvPr/>
        </p:nvSpPr>
        <p:spPr>
          <a:xfrm>
            <a:off x="-1" y="156754"/>
            <a:ext cx="11125201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Do you think caterpillars are beautiful? Do you like them?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pic>
        <p:nvPicPr>
          <p:cNvPr id="14" name="PLE3E 1B 3h_RaC_Science-04">
            <a:hlinkClick r:id="" action="ppaction://media"/>
            <a:extLst>
              <a:ext uri="{FF2B5EF4-FFF2-40B4-BE49-F238E27FC236}">
                <a16:creationId xmlns:a16="http://schemas.microsoft.com/office/drawing/2014/main" id="{363DA10F-5EE7-F6E6-BE16-6A12D59735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59758" y="19629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6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15" grpId="0" animBg="1"/>
      <p:bldP spid="15" grpId="1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rown branch with green leaves&#10;&#10;AI-generated content may be incorrect.">
            <a:extLst>
              <a:ext uri="{FF2B5EF4-FFF2-40B4-BE49-F238E27FC236}">
                <a16:creationId xmlns:a16="http://schemas.microsoft.com/office/drawing/2014/main" id="{A51D59EF-EC45-1B93-5DE2-572B24F1E5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78" y="2572562"/>
            <a:ext cx="9629584" cy="4334298"/>
          </a:xfrm>
          <a:prstGeom prst="rect">
            <a:avLst/>
          </a:prstGeom>
        </p:spPr>
      </p:pic>
      <p:pic>
        <p:nvPicPr>
          <p:cNvPr id="6" name="Picture 5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8456A6B6-CCAD-33B4-7548-0952E90594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79358" r="70994" b="5229"/>
          <a:stretch/>
        </p:blipFill>
        <p:spPr>
          <a:xfrm>
            <a:off x="2887980" y="6012180"/>
            <a:ext cx="1158240" cy="668021"/>
          </a:xfrm>
          <a:prstGeom prst="rect">
            <a:avLst/>
          </a:prstGeom>
        </p:spPr>
      </p:pic>
      <p:pic>
        <p:nvPicPr>
          <p:cNvPr id="14" name="Pearson" hidden="1">
            <a:extLst>
              <a:ext uri="{FF2B5EF4-FFF2-40B4-BE49-F238E27FC236}">
                <a16:creationId xmlns:a16="http://schemas.microsoft.com/office/drawing/2014/main" id="{9D7BABA6-E1E0-4E95-A0C0-A673A41610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4" y="6100900"/>
            <a:ext cx="1592467" cy="720000"/>
          </a:xfrm>
          <a:prstGeom prst="rect">
            <a:avLst/>
          </a:prstGeom>
        </p:spPr>
      </p:pic>
      <p:sp>
        <p:nvSpPr>
          <p:cNvPr id="3" name="Rectangle: Top Corners Rounded 2">
            <a:hlinkClick r:id="rId10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11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12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pic>
        <p:nvPicPr>
          <p:cNvPr id="18" name="Picture 17" descr="A green caterpillar with a black background&#10;&#10;AI-generated content may be incorrect.">
            <a:extLst>
              <a:ext uri="{FF2B5EF4-FFF2-40B4-BE49-F238E27FC236}">
                <a16:creationId xmlns:a16="http://schemas.microsoft.com/office/drawing/2014/main" id="{AFA1FB07-522C-3C37-629F-9CEDC1D465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25563" r="56442" b="40491"/>
          <a:stretch/>
        </p:blipFill>
        <p:spPr>
          <a:xfrm>
            <a:off x="3299460" y="3680460"/>
            <a:ext cx="2148840" cy="1471335"/>
          </a:xfrm>
          <a:prstGeom prst="rect">
            <a:avLst/>
          </a:prstGeom>
        </p:spPr>
      </p:pic>
      <p:pic>
        <p:nvPicPr>
          <p:cNvPr id="20" name="pupa1" descr="A green leaf on a black background&#10;&#10;AI-generated content may be incorrect.">
            <a:extLst>
              <a:ext uri="{FF2B5EF4-FFF2-40B4-BE49-F238E27FC236}">
                <a16:creationId xmlns:a16="http://schemas.microsoft.com/office/drawing/2014/main" id="{B456AB9D-4745-1267-E437-42724DE50D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7" t="50527" r="49752"/>
          <a:stretch/>
        </p:blipFill>
        <p:spPr>
          <a:xfrm>
            <a:off x="5739798" y="4648408"/>
            <a:ext cx="1063402" cy="2144360"/>
          </a:xfrm>
          <a:prstGeom prst="rect">
            <a:avLst/>
          </a:prstGeom>
        </p:spPr>
      </p:pic>
      <p:pic>
        <p:nvPicPr>
          <p:cNvPr id="17" name="Picture 16" descr="A green caterpillar with a black background&#10;&#10;AI-generated content may be incorrect.">
            <a:extLst>
              <a:ext uri="{FF2B5EF4-FFF2-40B4-BE49-F238E27FC236}">
                <a16:creationId xmlns:a16="http://schemas.microsoft.com/office/drawing/2014/main" id="{C76C3125-9B19-3909-0FF1-F9A307999A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25563" r="56442" b="40491"/>
          <a:stretch/>
        </p:blipFill>
        <p:spPr>
          <a:xfrm>
            <a:off x="3299460" y="3680460"/>
            <a:ext cx="2148840" cy="1471335"/>
          </a:xfrm>
          <a:prstGeom prst="rect">
            <a:avLst/>
          </a:prstGeom>
        </p:spPr>
      </p:pic>
      <p:pic>
        <p:nvPicPr>
          <p:cNvPr id="60" name="pupa2" descr="A pink and purple striped object with white dots&#10;&#10;AI-generated content may be incorrect.">
            <a:extLst>
              <a:ext uri="{FF2B5EF4-FFF2-40B4-BE49-F238E27FC236}">
                <a16:creationId xmlns:a16="http://schemas.microsoft.com/office/drawing/2014/main" id="{4A73B6EC-29D2-E15B-8765-59C1744637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/>
          <a:stretch/>
        </p:blipFill>
        <p:spPr>
          <a:xfrm>
            <a:off x="5918067" y="4729823"/>
            <a:ext cx="853868" cy="1908001"/>
          </a:xfrm>
          <a:prstGeom prst="rect">
            <a:avLst/>
          </a:prstGeom>
        </p:spPr>
      </p:pic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5A0E05D2-B6CE-C07E-1B74-BD57A8BEFBDA}"/>
              </a:ext>
            </a:extLst>
          </p:cNvPr>
          <p:cNvSpPr txBox="1"/>
          <p:nvPr/>
        </p:nvSpPr>
        <p:spPr>
          <a:xfrm>
            <a:off x="4703533" y="1259012"/>
            <a:ext cx="54516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Each caterpillar then becomes a </a:t>
            </a:r>
            <a:r>
              <a:rPr lang="en-GB" sz="3200" noProof="0" dirty="0">
                <a:solidFill>
                  <a:srgbClr val="F36717"/>
                </a:solidFill>
                <a:latin typeface="GillSansforPearsonSA-Regular" panose="020B0502020104020203" pitchFamily="34" charset="0"/>
              </a:rPr>
              <a:t>pupa</a:t>
            </a:r>
            <a:r>
              <a:rPr lang="en-GB" sz="3200" noProof="0" dirty="0">
                <a:latin typeface="GillSansforPearsonSA-Regular" panose="020B0502020104020203" pitchFamily="34" charset="0"/>
              </a:rPr>
              <a:t>. </a:t>
            </a:r>
            <a:r>
              <a:rPr lang="en-GB" sz="320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The pupa is in its case. It turns into a butterfly.</a:t>
            </a:r>
            <a:endParaRPr lang="en-GB" sz="3000" noProof="0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6927476-E483-E9BB-F881-B953B083E378}"/>
              </a:ext>
            </a:extLst>
          </p:cNvPr>
          <p:cNvSpPr/>
          <p:nvPr/>
        </p:nvSpPr>
        <p:spPr>
          <a:xfrm>
            <a:off x="7623805" y="2713915"/>
            <a:ext cx="266700" cy="27593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13B2EC-3034-D8EE-5CF6-5045D2764337}"/>
              </a:ext>
            </a:extLst>
          </p:cNvPr>
          <p:cNvGrpSpPr/>
          <p:nvPr/>
        </p:nvGrpSpPr>
        <p:grpSpPr>
          <a:xfrm>
            <a:off x="4095745" y="1137412"/>
            <a:ext cx="7555235" cy="4075766"/>
            <a:chOff x="4095745" y="1137412"/>
            <a:chExt cx="7555235" cy="407576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3BA07B8-06E7-2C8E-4BBD-8BFE0BE155DB}"/>
                </a:ext>
              </a:extLst>
            </p:cNvPr>
            <p:cNvSpPr/>
            <p:nvPr/>
          </p:nvSpPr>
          <p:spPr>
            <a:xfrm>
              <a:off x="4095745" y="1137412"/>
              <a:ext cx="7555235" cy="1859280"/>
            </a:xfrm>
            <a:prstGeom prst="roundRect">
              <a:avLst>
                <a:gd name="adj" fmla="val 14705"/>
              </a:avLst>
            </a:prstGeom>
            <a:solidFill>
              <a:schemeClr val="bg1"/>
            </a:solidFill>
            <a:ln w="25400">
              <a:solidFill>
                <a:srgbClr val="F36717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4505A552-952C-070F-5042-8054397A2D09}"/>
                </a:ext>
              </a:extLst>
            </p:cNvPr>
            <p:cNvCxnSpPr>
              <a:cxnSpLocks/>
              <a:stCxn id="39" idx="6"/>
              <a:endCxn id="41" idx="4"/>
            </p:cNvCxnSpPr>
            <p:nvPr/>
          </p:nvCxnSpPr>
          <p:spPr>
            <a:xfrm flipV="1">
              <a:off x="6330123" y="2989849"/>
              <a:ext cx="1427032" cy="2223329"/>
            </a:xfrm>
            <a:prstGeom prst="bentConnector2">
              <a:avLst/>
            </a:prstGeom>
            <a:ln w="28575">
              <a:solidFill>
                <a:srgbClr val="F36717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 descr="A green cocoon on a leaf&#10;&#10;AI-generated content may be incorrect.">
              <a:extLst>
                <a:ext uri="{FF2B5EF4-FFF2-40B4-BE49-F238E27FC236}">
                  <a16:creationId xmlns:a16="http://schemas.microsoft.com/office/drawing/2014/main" id="{587B40FA-1755-2DBA-7BA2-DD48AC3DF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87" t="9000" b="16585"/>
            <a:stretch/>
          </p:blipFill>
          <p:spPr>
            <a:xfrm>
              <a:off x="10275259" y="1282222"/>
              <a:ext cx="1123484" cy="156966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3051EC5-06B2-0345-BA5E-A564FF702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42212" y="1180658"/>
              <a:ext cx="5669771" cy="1828959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D1CA26D-73F5-B52A-E6FF-1DC4BDC56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291864" y="1305268"/>
              <a:ext cx="352711" cy="429387"/>
            </a:xfrm>
            <a:prstGeom prst="rect">
              <a:avLst/>
            </a:prstGeom>
          </p:spPr>
        </p:pic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213EF8F0-8758-33BF-FD86-CA4C0942C2CE}"/>
              </a:ext>
            </a:extLst>
          </p:cNvPr>
          <p:cNvSpPr/>
          <p:nvPr/>
        </p:nvSpPr>
        <p:spPr>
          <a:xfrm>
            <a:off x="5847115" y="5000915"/>
            <a:ext cx="483008" cy="4245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35564" y="1142440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LE3E 1B 3h_RaC_Science-05">
            <a:hlinkClick r:id="" action="ppaction://media"/>
            <a:extLst>
              <a:ext uri="{FF2B5EF4-FFF2-40B4-BE49-F238E27FC236}">
                <a16:creationId xmlns:a16="http://schemas.microsoft.com/office/drawing/2014/main" id="{B86B2EDD-B4C7-F35E-CB18-6FC50970A6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01676" y="1081671"/>
            <a:ext cx="609601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30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022E-16 L 0.07761 1.11022E-16 C 0.11224 1.11022E-16 0.15521 0.05069 0.15521 0.09236 L 0.15521 0.18519 " pathEditMode="relative" rAng="0" ptsTypes="AA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9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5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rown branch with green leaves&#10;&#10;AI-generated content may be incorrect.">
            <a:extLst>
              <a:ext uri="{FF2B5EF4-FFF2-40B4-BE49-F238E27FC236}">
                <a16:creationId xmlns:a16="http://schemas.microsoft.com/office/drawing/2014/main" id="{A51D59EF-EC45-1B93-5DE2-572B24F1E5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78" y="2572562"/>
            <a:ext cx="9629584" cy="4334298"/>
          </a:xfrm>
          <a:prstGeom prst="rect">
            <a:avLst/>
          </a:prstGeom>
        </p:spPr>
      </p:pic>
      <p:pic>
        <p:nvPicPr>
          <p:cNvPr id="6" name="Picture 5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8456A6B6-CCAD-33B4-7548-0952E90594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79358" r="70994" b="5229"/>
          <a:stretch/>
        </p:blipFill>
        <p:spPr>
          <a:xfrm>
            <a:off x="2887980" y="6012180"/>
            <a:ext cx="1158240" cy="668021"/>
          </a:xfrm>
          <a:prstGeom prst="rect">
            <a:avLst/>
          </a:prstGeom>
        </p:spPr>
      </p:pic>
      <p:pic>
        <p:nvPicPr>
          <p:cNvPr id="14" name="Pearson" hidden="1">
            <a:extLst>
              <a:ext uri="{FF2B5EF4-FFF2-40B4-BE49-F238E27FC236}">
                <a16:creationId xmlns:a16="http://schemas.microsoft.com/office/drawing/2014/main" id="{9D7BABA6-E1E0-4E95-A0C0-A673A41610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4" y="6100900"/>
            <a:ext cx="1592467" cy="720000"/>
          </a:xfrm>
          <a:prstGeom prst="rect">
            <a:avLst/>
          </a:prstGeom>
        </p:spPr>
      </p:pic>
      <p:sp>
        <p:nvSpPr>
          <p:cNvPr id="3" name="Rectangle: Top Corners Rounded 2">
            <a:hlinkClick r:id="rId10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11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12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pic>
        <p:nvPicPr>
          <p:cNvPr id="18" name="Picture 17" descr="A green caterpillar with a black background&#10;&#10;AI-generated content may be incorrect.">
            <a:extLst>
              <a:ext uri="{FF2B5EF4-FFF2-40B4-BE49-F238E27FC236}">
                <a16:creationId xmlns:a16="http://schemas.microsoft.com/office/drawing/2014/main" id="{AFA1FB07-522C-3C37-629F-9CEDC1D465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25563" r="56442" b="40491"/>
          <a:stretch/>
        </p:blipFill>
        <p:spPr>
          <a:xfrm>
            <a:off x="3299460" y="3680460"/>
            <a:ext cx="2148840" cy="1471335"/>
          </a:xfrm>
          <a:prstGeom prst="rect">
            <a:avLst/>
          </a:prstGeom>
        </p:spPr>
      </p:pic>
      <p:pic>
        <p:nvPicPr>
          <p:cNvPr id="20" name="pupa1" descr="A green leaf on a black background&#10;&#10;AI-generated content may be incorrect.">
            <a:extLst>
              <a:ext uri="{FF2B5EF4-FFF2-40B4-BE49-F238E27FC236}">
                <a16:creationId xmlns:a16="http://schemas.microsoft.com/office/drawing/2014/main" id="{B456AB9D-4745-1267-E437-42724DE50D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7" t="50527" r="49752"/>
          <a:stretch/>
        </p:blipFill>
        <p:spPr>
          <a:xfrm>
            <a:off x="5739798" y="4648408"/>
            <a:ext cx="1063402" cy="2144360"/>
          </a:xfrm>
          <a:prstGeom prst="rect">
            <a:avLst/>
          </a:prstGeom>
        </p:spPr>
      </p:pic>
      <p:pic>
        <p:nvPicPr>
          <p:cNvPr id="17" name="Picture 16" descr="A green caterpillar with a black background&#10;&#10;AI-generated content may be incorrect.">
            <a:extLst>
              <a:ext uri="{FF2B5EF4-FFF2-40B4-BE49-F238E27FC236}">
                <a16:creationId xmlns:a16="http://schemas.microsoft.com/office/drawing/2014/main" id="{C76C3125-9B19-3909-0FF1-F9A307999A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25563" r="56442" b="40491"/>
          <a:stretch/>
        </p:blipFill>
        <p:spPr>
          <a:xfrm>
            <a:off x="3299460" y="3680460"/>
            <a:ext cx="2148840" cy="1471335"/>
          </a:xfrm>
          <a:prstGeom prst="rect">
            <a:avLst/>
          </a:prstGeom>
        </p:spPr>
      </p:pic>
      <p:pic>
        <p:nvPicPr>
          <p:cNvPr id="60" name="pupa2" descr="A pink and purple striped object with white dots&#10;&#10;AI-generated content may be incorrect." hidden="1">
            <a:extLst>
              <a:ext uri="{FF2B5EF4-FFF2-40B4-BE49-F238E27FC236}">
                <a16:creationId xmlns:a16="http://schemas.microsoft.com/office/drawing/2014/main" id="{4A73B6EC-29D2-E15B-8765-59C1744637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/>
          <a:stretch/>
        </p:blipFill>
        <p:spPr>
          <a:xfrm>
            <a:off x="5918067" y="4729823"/>
            <a:ext cx="853868" cy="1908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0E05D2-B6CE-C07E-1B74-BD57A8BEFBDA}"/>
              </a:ext>
            </a:extLst>
          </p:cNvPr>
          <p:cNvSpPr txBox="1"/>
          <p:nvPr/>
        </p:nvSpPr>
        <p:spPr>
          <a:xfrm>
            <a:off x="4703533" y="1259012"/>
            <a:ext cx="54516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Each caterpillar then becomes a </a:t>
            </a:r>
            <a:r>
              <a:rPr lang="en-GB" sz="3200" noProof="0" dirty="0">
                <a:solidFill>
                  <a:srgbClr val="F36717"/>
                </a:solidFill>
                <a:latin typeface="GillSansforPearsonSA-Regular" panose="020B0502020104020203" pitchFamily="34" charset="0"/>
              </a:rPr>
              <a:t>pupa</a:t>
            </a:r>
            <a:r>
              <a:rPr lang="en-GB" sz="3200" noProof="0" dirty="0">
                <a:latin typeface="GillSansforPearsonSA-Regular" panose="020B0502020104020203" pitchFamily="34" charset="0"/>
              </a:rPr>
              <a:t>. </a:t>
            </a:r>
            <a:r>
              <a:rPr lang="en-GB" sz="320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The pupa is in its case. It turns into a butterfly.</a:t>
            </a:r>
            <a:endParaRPr lang="en-GB" sz="3000" noProof="0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6927476-E483-E9BB-F881-B953B083E378}"/>
              </a:ext>
            </a:extLst>
          </p:cNvPr>
          <p:cNvSpPr/>
          <p:nvPr/>
        </p:nvSpPr>
        <p:spPr>
          <a:xfrm>
            <a:off x="7623805" y="2713915"/>
            <a:ext cx="266700" cy="27593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13B2EC-3034-D8EE-5CF6-5045D2764337}"/>
              </a:ext>
            </a:extLst>
          </p:cNvPr>
          <p:cNvGrpSpPr/>
          <p:nvPr/>
        </p:nvGrpSpPr>
        <p:grpSpPr>
          <a:xfrm>
            <a:off x="4095745" y="1137412"/>
            <a:ext cx="7555235" cy="4075766"/>
            <a:chOff x="4095745" y="1137412"/>
            <a:chExt cx="7555235" cy="407576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3BA07B8-06E7-2C8E-4BBD-8BFE0BE155DB}"/>
                </a:ext>
              </a:extLst>
            </p:cNvPr>
            <p:cNvSpPr/>
            <p:nvPr/>
          </p:nvSpPr>
          <p:spPr>
            <a:xfrm>
              <a:off x="4095745" y="1137412"/>
              <a:ext cx="7555235" cy="1859280"/>
            </a:xfrm>
            <a:prstGeom prst="roundRect">
              <a:avLst>
                <a:gd name="adj" fmla="val 14705"/>
              </a:avLst>
            </a:prstGeom>
            <a:solidFill>
              <a:schemeClr val="bg1"/>
            </a:solidFill>
            <a:ln w="25400">
              <a:solidFill>
                <a:srgbClr val="F36717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4505A552-952C-070F-5042-8054397A2D09}"/>
                </a:ext>
              </a:extLst>
            </p:cNvPr>
            <p:cNvCxnSpPr>
              <a:cxnSpLocks/>
              <a:stCxn id="39" idx="6"/>
              <a:endCxn id="41" idx="4"/>
            </p:cNvCxnSpPr>
            <p:nvPr/>
          </p:nvCxnSpPr>
          <p:spPr>
            <a:xfrm flipV="1">
              <a:off x="6330123" y="2989849"/>
              <a:ext cx="1427032" cy="2223329"/>
            </a:xfrm>
            <a:prstGeom prst="bentConnector2">
              <a:avLst/>
            </a:prstGeom>
            <a:ln w="28575">
              <a:solidFill>
                <a:srgbClr val="F36717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 descr="A green cocoon on a leaf&#10;&#10;AI-generated content may be incorrect.">
              <a:extLst>
                <a:ext uri="{FF2B5EF4-FFF2-40B4-BE49-F238E27FC236}">
                  <a16:creationId xmlns:a16="http://schemas.microsoft.com/office/drawing/2014/main" id="{587B40FA-1755-2DBA-7BA2-DD48AC3DF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87" t="9000" b="16585"/>
            <a:stretch/>
          </p:blipFill>
          <p:spPr>
            <a:xfrm>
              <a:off x="10275259" y="1282222"/>
              <a:ext cx="1123484" cy="156966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3051EC5-06B2-0345-BA5E-A564FF702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42212" y="1180658"/>
              <a:ext cx="5669771" cy="1828959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D1CA26D-73F5-B52A-E6FF-1DC4BDC56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291864" y="1305268"/>
              <a:ext cx="352711" cy="429387"/>
            </a:xfrm>
            <a:prstGeom prst="rect">
              <a:avLst/>
            </a:prstGeom>
          </p:spPr>
        </p:pic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213EF8F0-8758-33BF-FD86-CA4C0942C2CE}"/>
              </a:ext>
            </a:extLst>
          </p:cNvPr>
          <p:cNvSpPr/>
          <p:nvPr/>
        </p:nvSpPr>
        <p:spPr>
          <a:xfrm>
            <a:off x="5847115" y="5000915"/>
            <a:ext cx="483008" cy="4245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35564" y="1142440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8403F95F-AC23-A852-65FA-9B86B7A1C21A}"/>
              </a:ext>
            </a:extLst>
          </p:cNvPr>
          <p:cNvSpPr/>
          <p:nvPr/>
        </p:nvSpPr>
        <p:spPr>
          <a:xfrm>
            <a:off x="-1" y="156754"/>
            <a:ext cx="5372101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</a:rPr>
              <a:t>The pupa cannot move.</a:t>
            </a:r>
          </a:p>
        </p:txBody>
      </p:sp>
      <p:sp>
        <p:nvSpPr>
          <p:cNvPr id="10" name="矩形 18">
            <a:extLst>
              <a:ext uri="{FF2B5EF4-FFF2-40B4-BE49-F238E27FC236}">
                <a16:creationId xmlns:a16="http://schemas.microsoft.com/office/drawing/2014/main" id="{E9C963C2-7851-671E-3F17-F8D1713D3D28}"/>
              </a:ext>
            </a:extLst>
          </p:cNvPr>
          <p:cNvSpPr/>
          <p:nvPr/>
        </p:nvSpPr>
        <p:spPr>
          <a:xfrm>
            <a:off x="-1" y="156754"/>
            <a:ext cx="8702041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</a:rPr>
              <a:t>The case is hard and it keeps the pupa safe.</a:t>
            </a:r>
          </a:p>
        </p:txBody>
      </p:sp>
      <p:pic>
        <p:nvPicPr>
          <p:cNvPr id="12" name="PLE3E 1B 3h_RaC_Science-05">
            <a:hlinkClick r:id="" action="ppaction://media"/>
            <a:extLst>
              <a:ext uri="{FF2B5EF4-FFF2-40B4-BE49-F238E27FC236}">
                <a16:creationId xmlns:a16="http://schemas.microsoft.com/office/drawing/2014/main" id="{FFDCE501-22BA-AA7C-48D5-52B1A657FF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01676" y="1081671"/>
            <a:ext cx="609601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666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rown branch with green leaves&#10;&#10;AI-generated content may be incorrect.">
            <a:extLst>
              <a:ext uri="{FF2B5EF4-FFF2-40B4-BE49-F238E27FC236}">
                <a16:creationId xmlns:a16="http://schemas.microsoft.com/office/drawing/2014/main" id="{A51D59EF-EC45-1B93-5DE2-572B24F1E5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78" y="2572562"/>
            <a:ext cx="9629584" cy="4334298"/>
          </a:xfrm>
          <a:prstGeom prst="rect">
            <a:avLst/>
          </a:prstGeom>
        </p:spPr>
      </p:pic>
      <p:pic>
        <p:nvPicPr>
          <p:cNvPr id="6" name="Picture 5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8456A6B6-CCAD-33B4-7548-0952E90594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79358" r="70994" b="5229"/>
          <a:stretch/>
        </p:blipFill>
        <p:spPr>
          <a:xfrm>
            <a:off x="2887980" y="6012180"/>
            <a:ext cx="1158240" cy="668021"/>
          </a:xfrm>
          <a:prstGeom prst="rect">
            <a:avLst/>
          </a:prstGeom>
        </p:spPr>
      </p:pic>
      <p:pic>
        <p:nvPicPr>
          <p:cNvPr id="14" name="Pearson" hidden="1">
            <a:extLst>
              <a:ext uri="{FF2B5EF4-FFF2-40B4-BE49-F238E27FC236}">
                <a16:creationId xmlns:a16="http://schemas.microsoft.com/office/drawing/2014/main" id="{9D7BABA6-E1E0-4E95-A0C0-A673A41610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4" y="6100900"/>
            <a:ext cx="1592467" cy="720000"/>
          </a:xfrm>
          <a:prstGeom prst="rect">
            <a:avLst/>
          </a:prstGeom>
        </p:spPr>
      </p:pic>
      <p:sp>
        <p:nvSpPr>
          <p:cNvPr id="3" name="Rectangle: Top Corners Rounded 2">
            <a:hlinkClick r:id="rId10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11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12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pic>
        <p:nvPicPr>
          <p:cNvPr id="18" name="Picture 17" descr="A green caterpillar with a black background&#10;&#10;AI-generated content may be incorrect.">
            <a:extLst>
              <a:ext uri="{FF2B5EF4-FFF2-40B4-BE49-F238E27FC236}">
                <a16:creationId xmlns:a16="http://schemas.microsoft.com/office/drawing/2014/main" id="{AFA1FB07-522C-3C37-629F-9CEDC1D465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25563" r="56442" b="40491"/>
          <a:stretch/>
        </p:blipFill>
        <p:spPr>
          <a:xfrm>
            <a:off x="3299460" y="3680460"/>
            <a:ext cx="2148840" cy="1471335"/>
          </a:xfrm>
          <a:prstGeom prst="rect">
            <a:avLst/>
          </a:prstGeom>
        </p:spPr>
      </p:pic>
      <p:pic>
        <p:nvPicPr>
          <p:cNvPr id="20" name="pupa1" descr="A green leaf on a black background&#10;&#10;AI-generated content may be incorrect.">
            <a:extLst>
              <a:ext uri="{FF2B5EF4-FFF2-40B4-BE49-F238E27FC236}">
                <a16:creationId xmlns:a16="http://schemas.microsoft.com/office/drawing/2014/main" id="{B456AB9D-4745-1267-E437-42724DE50D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7" t="50527" r="49752"/>
          <a:stretch/>
        </p:blipFill>
        <p:spPr>
          <a:xfrm>
            <a:off x="5739798" y="4648408"/>
            <a:ext cx="1063402" cy="2144360"/>
          </a:xfrm>
          <a:prstGeom prst="rect">
            <a:avLst/>
          </a:prstGeom>
        </p:spPr>
      </p:pic>
      <p:pic>
        <p:nvPicPr>
          <p:cNvPr id="2" name="pupa2" descr="A pink and purple striped object with white dots&#10;&#10;AI-generated content may be incorrect.">
            <a:extLst>
              <a:ext uri="{FF2B5EF4-FFF2-40B4-BE49-F238E27FC236}">
                <a16:creationId xmlns:a16="http://schemas.microsoft.com/office/drawing/2014/main" id="{D67B8397-79C6-1329-DA8B-C6A4D67D24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/>
          <a:stretch/>
        </p:blipFill>
        <p:spPr>
          <a:xfrm>
            <a:off x="5918067" y="4729823"/>
            <a:ext cx="853868" cy="1908001"/>
          </a:xfrm>
          <a:prstGeom prst="rect">
            <a:avLst/>
          </a:prstGeom>
        </p:spPr>
      </p:pic>
      <p:pic>
        <p:nvPicPr>
          <p:cNvPr id="11" name="pupa3" descr="A pink and red dress&#10;&#10;AI-generated content may be incorrect.">
            <a:extLst>
              <a:ext uri="{FF2B5EF4-FFF2-40B4-BE49-F238E27FC236}">
                <a16:creationId xmlns:a16="http://schemas.microsoft.com/office/drawing/2014/main" id="{3A275516-CCD8-036E-E462-2BE42B4EE8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b="-1"/>
          <a:stretch/>
        </p:blipFill>
        <p:spPr>
          <a:xfrm>
            <a:off x="5949572" y="4739711"/>
            <a:ext cx="825710" cy="1887864"/>
          </a:xfrm>
          <a:prstGeom prst="rect">
            <a:avLst/>
          </a:prstGeom>
        </p:spPr>
      </p:pic>
      <p:pic>
        <p:nvPicPr>
          <p:cNvPr id="19" name="pupa4" descr="A pink and white object with black background&#10;&#10;AI-generated content may be incorrect.">
            <a:extLst>
              <a:ext uri="{FF2B5EF4-FFF2-40B4-BE49-F238E27FC236}">
                <a16:creationId xmlns:a16="http://schemas.microsoft.com/office/drawing/2014/main" id="{0264875D-F0AF-B1D5-8FE0-8A264B1FEAD3}"/>
              </a:ext>
            </a:extLst>
          </p:cNvPr>
          <p:cNvPicPr>
            <a:picLocks/>
          </p:cNvPicPr>
          <p:nvPr/>
        </p:nvPicPr>
        <p:blipFill>
          <a:blip r:embed="rId1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5"/>
          <a:stretch/>
        </p:blipFill>
        <p:spPr>
          <a:xfrm>
            <a:off x="5963858" y="4739711"/>
            <a:ext cx="808666" cy="1284690"/>
          </a:xfrm>
          <a:prstGeom prst="rect">
            <a:avLst/>
          </a:prstGeom>
        </p:spPr>
      </p:pic>
      <p:pic>
        <p:nvPicPr>
          <p:cNvPr id="17" name="Picture 16" descr="A green caterpillar with a black background&#10;&#10;AI-generated content may be incorrect.">
            <a:extLst>
              <a:ext uri="{FF2B5EF4-FFF2-40B4-BE49-F238E27FC236}">
                <a16:creationId xmlns:a16="http://schemas.microsoft.com/office/drawing/2014/main" id="{C76C3125-9B19-3909-0FF1-F9A307999A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25563" r="56442" b="40491"/>
          <a:stretch/>
        </p:blipFill>
        <p:spPr>
          <a:xfrm>
            <a:off x="3299460" y="3680460"/>
            <a:ext cx="2148840" cy="1471335"/>
          </a:xfrm>
          <a:prstGeom prst="rect">
            <a:avLst/>
          </a:prstGeom>
        </p:spPr>
      </p:pic>
      <p:pic>
        <p:nvPicPr>
          <p:cNvPr id="21" name="butterfly1" descr="A cartoon of a butterfly&#10;&#10;AI-generated content may be incorrect.">
            <a:extLst>
              <a:ext uri="{FF2B5EF4-FFF2-40B4-BE49-F238E27FC236}">
                <a16:creationId xmlns:a16="http://schemas.microsoft.com/office/drawing/2014/main" id="{5B4C09D2-CF7D-FF8C-C1BF-B1917D3D9C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0275" flipH="1">
            <a:off x="6203641" y="5078910"/>
            <a:ext cx="1912222" cy="1447187"/>
          </a:xfrm>
          <a:prstGeom prst="rect">
            <a:avLst/>
          </a:prstGeom>
        </p:spPr>
      </p:pic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82237" y="1137412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E41B400-8557-AF2A-69AB-8D1A8509A825}"/>
              </a:ext>
            </a:extLst>
          </p:cNvPr>
          <p:cNvGrpSpPr/>
          <p:nvPr/>
        </p:nvGrpSpPr>
        <p:grpSpPr>
          <a:xfrm>
            <a:off x="7068225" y="2713915"/>
            <a:ext cx="1214165" cy="3181990"/>
            <a:chOff x="7068225" y="2713915"/>
            <a:chExt cx="1214165" cy="3181990"/>
          </a:xfrm>
        </p:grpSpPr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4505A552-952C-070F-5042-8054397A2D09}"/>
                </a:ext>
              </a:extLst>
            </p:cNvPr>
            <p:cNvCxnSpPr>
              <a:cxnSpLocks/>
              <a:stCxn id="39" idx="6"/>
              <a:endCxn id="41" idx="4"/>
            </p:cNvCxnSpPr>
            <p:nvPr/>
          </p:nvCxnSpPr>
          <p:spPr>
            <a:xfrm flipV="1">
              <a:off x="7551233" y="2989849"/>
              <a:ext cx="597807" cy="2693794"/>
            </a:xfrm>
            <a:prstGeom prst="bentConnector2">
              <a:avLst/>
            </a:prstGeom>
            <a:ln w="28575">
              <a:solidFill>
                <a:srgbClr val="7E57B1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6927476-E483-E9BB-F881-B953B083E378}"/>
                </a:ext>
              </a:extLst>
            </p:cNvPr>
            <p:cNvSpPr/>
            <p:nvPr/>
          </p:nvSpPr>
          <p:spPr>
            <a:xfrm>
              <a:off x="8015690" y="2713915"/>
              <a:ext cx="266700" cy="27593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13EF8F0-8758-33BF-FD86-CA4C0942C2CE}"/>
                </a:ext>
              </a:extLst>
            </p:cNvPr>
            <p:cNvSpPr/>
            <p:nvPr/>
          </p:nvSpPr>
          <p:spPr>
            <a:xfrm>
              <a:off x="7068225" y="5471380"/>
              <a:ext cx="483008" cy="4245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5A0E05D2-B6CE-C07E-1B74-BD57A8BEFBDA}"/>
              </a:ext>
            </a:extLst>
          </p:cNvPr>
          <p:cNvSpPr txBox="1"/>
          <p:nvPr/>
        </p:nvSpPr>
        <p:spPr>
          <a:xfrm>
            <a:off x="2887981" y="1259012"/>
            <a:ext cx="69716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200" b="0" i="0" u="none" strike="noStrike" baseline="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A few weeks later, the case opens and a </a:t>
            </a:r>
            <a:r>
              <a:rPr lang="en-GB" sz="3200" b="0" i="0" u="none" strike="noStrike" baseline="0" noProof="0" dirty="0">
                <a:solidFill>
                  <a:srgbClr val="7E57B1"/>
                </a:solidFill>
                <a:latin typeface="GillSansforPearsonSA-Regular" panose="020B0502020104020203" pitchFamily="34" charset="0"/>
              </a:rPr>
              <a:t>butterfly </a:t>
            </a:r>
            <a:r>
              <a:rPr lang="en-GB" sz="3200" b="0" i="0" u="none" strike="noStrike" baseline="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comes out.</a:t>
            </a:r>
            <a:r>
              <a:rPr lang="en-GB" sz="3200" b="0" i="0" u="none" strike="noStrike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  </a:t>
            </a:r>
            <a:r>
              <a:rPr lang="en-GB" sz="3200" b="0" i="0" u="none" strike="noStrike" baseline="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After a few hours, its wings grow strong and it can fly.</a:t>
            </a:r>
            <a:endParaRPr lang="en-GB" sz="3000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6575BF-EB24-BCB7-CF38-DC2E1E18A9CD}"/>
              </a:ext>
            </a:extLst>
          </p:cNvPr>
          <p:cNvGrpSpPr/>
          <p:nvPr/>
        </p:nvGrpSpPr>
        <p:grpSpPr>
          <a:xfrm>
            <a:off x="2219325" y="1137412"/>
            <a:ext cx="9388669" cy="1866128"/>
            <a:chOff x="2219325" y="1137412"/>
            <a:chExt cx="9388669" cy="18661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3BA07B8-06E7-2C8E-4BBD-8BFE0BE155DB}"/>
                </a:ext>
              </a:extLst>
            </p:cNvPr>
            <p:cNvSpPr/>
            <p:nvPr/>
          </p:nvSpPr>
          <p:spPr>
            <a:xfrm>
              <a:off x="2219325" y="1137412"/>
              <a:ext cx="9388669" cy="1859280"/>
            </a:xfrm>
            <a:prstGeom prst="roundRect">
              <a:avLst>
                <a:gd name="adj" fmla="val 14705"/>
              </a:avLst>
            </a:prstGeom>
            <a:solidFill>
              <a:schemeClr val="bg1"/>
            </a:solidFill>
            <a:ln w="25400">
              <a:solidFill>
                <a:srgbClr val="7E57B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1AD025E-7106-BB4C-7EF8-C9A73B3EC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461631" y="1331471"/>
              <a:ext cx="383381" cy="429387"/>
            </a:xfrm>
            <a:prstGeom prst="rect">
              <a:avLst/>
            </a:prstGeom>
          </p:spPr>
        </p:pic>
        <p:pic>
          <p:nvPicPr>
            <p:cNvPr id="8" name="Picture 7" descr="A butterfly on a flower&#10;&#10;AI-generated content may be incorrect.">
              <a:extLst>
                <a:ext uri="{FF2B5EF4-FFF2-40B4-BE49-F238E27FC236}">
                  <a16:creationId xmlns:a16="http://schemas.microsoft.com/office/drawing/2014/main" id="{592F4B07-65D9-6D44-E957-EC67F6005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9" t="2169" r="7887" b="13792"/>
            <a:stretch/>
          </p:blipFill>
          <p:spPr>
            <a:xfrm>
              <a:off x="9859648" y="1299582"/>
              <a:ext cx="1404873" cy="152909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8D2241-4F51-007C-938F-CC60B60F4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751374" y="1174581"/>
              <a:ext cx="7279255" cy="1828959"/>
            </a:xfrm>
            <a:prstGeom prst="rect">
              <a:avLst/>
            </a:prstGeom>
          </p:spPr>
        </p:pic>
      </p:grpSp>
      <p:pic>
        <p:nvPicPr>
          <p:cNvPr id="25" name="Picture 2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19202E2-29DF-9C2A-9482-34ACC767583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9" b="37732"/>
          <a:stretch/>
        </p:blipFill>
        <p:spPr>
          <a:xfrm>
            <a:off x="8299266" y="2572562"/>
            <a:ext cx="2585110" cy="269895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08BE3C4-56D6-6039-F988-85180CFC767B}"/>
              </a:ext>
            </a:extLst>
          </p:cNvPr>
          <p:cNvGrpSpPr/>
          <p:nvPr/>
        </p:nvGrpSpPr>
        <p:grpSpPr>
          <a:xfrm>
            <a:off x="8015690" y="2713915"/>
            <a:ext cx="1500161" cy="1581570"/>
            <a:chOff x="8015690" y="2713915"/>
            <a:chExt cx="1500161" cy="1581570"/>
          </a:xfrm>
        </p:grpSpPr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B1BCF3FC-846A-F585-43B0-BC40B2CA5E9E}"/>
                </a:ext>
              </a:extLst>
            </p:cNvPr>
            <p:cNvCxnSpPr>
              <a:cxnSpLocks/>
              <a:stCxn id="46" idx="2"/>
              <a:endCxn id="45" idx="4"/>
            </p:cNvCxnSpPr>
            <p:nvPr/>
          </p:nvCxnSpPr>
          <p:spPr>
            <a:xfrm rot="10800000">
              <a:off x="8149041" y="2989849"/>
              <a:ext cx="883803" cy="1093374"/>
            </a:xfrm>
            <a:prstGeom prst="bentConnector2">
              <a:avLst/>
            </a:prstGeom>
            <a:ln w="28575">
              <a:solidFill>
                <a:srgbClr val="7E57B1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A322F95-05D0-DEFD-6107-6169310D64B6}"/>
                </a:ext>
              </a:extLst>
            </p:cNvPr>
            <p:cNvSpPr/>
            <p:nvPr/>
          </p:nvSpPr>
          <p:spPr>
            <a:xfrm>
              <a:off x="8015690" y="2713915"/>
              <a:ext cx="266700" cy="27593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948DED-697F-82B3-93DD-DE4F32BC9E99}"/>
                </a:ext>
              </a:extLst>
            </p:cNvPr>
            <p:cNvSpPr/>
            <p:nvPr/>
          </p:nvSpPr>
          <p:spPr>
            <a:xfrm>
              <a:off x="9032843" y="3870960"/>
              <a:ext cx="483008" cy="4245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pic>
        <p:nvPicPr>
          <p:cNvPr id="15" name="PLE3E 1B 3h_RaC_Science-06">
            <a:hlinkClick r:id="" action="ppaction://media"/>
            <a:extLst>
              <a:ext uri="{FF2B5EF4-FFF2-40B4-BE49-F238E27FC236}">
                <a16:creationId xmlns:a16="http://schemas.microsoft.com/office/drawing/2014/main" id="{6E743043-81BD-EB54-C261-CC18038FF0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768350" y="99478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16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49" dur="2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1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rown branch with green leaves&#10;&#10;AI-generated content may be incorrect.">
            <a:extLst>
              <a:ext uri="{FF2B5EF4-FFF2-40B4-BE49-F238E27FC236}">
                <a16:creationId xmlns:a16="http://schemas.microsoft.com/office/drawing/2014/main" id="{A51D59EF-EC45-1B93-5DE2-572B24F1E5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78" y="2572562"/>
            <a:ext cx="9629584" cy="4334298"/>
          </a:xfrm>
          <a:prstGeom prst="rect">
            <a:avLst/>
          </a:prstGeom>
        </p:spPr>
      </p:pic>
      <p:pic>
        <p:nvPicPr>
          <p:cNvPr id="6" name="Picture 5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8456A6B6-CCAD-33B4-7548-0952E90594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79358" r="70994" b="5229"/>
          <a:stretch/>
        </p:blipFill>
        <p:spPr>
          <a:xfrm>
            <a:off x="2887980" y="6012180"/>
            <a:ext cx="1158240" cy="668021"/>
          </a:xfrm>
          <a:prstGeom prst="rect">
            <a:avLst/>
          </a:prstGeom>
        </p:spPr>
      </p:pic>
      <p:pic>
        <p:nvPicPr>
          <p:cNvPr id="14" name="Pearson" hidden="1">
            <a:extLst>
              <a:ext uri="{FF2B5EF4-FFF2-40B4-BE49-F238E27FC236}">
                <a16:creationId xmlns:a16="http://schemas.microsoft.com/office/drawing/2014/main" id="{9D7BABA6-E1E0-4E95-A0C0-A673A41610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4" y="6100900"/>
            <a:ext cx="1592467" cy="720000"/>
          </a:xfrm>
          <a:prstGeom prst="rect">
            <a:avLst/>
          </a:prstGeom>
        </p:spPr>
      </p:pic>
      <p:sp>
        <p:nvSpPr>
          <p:cNvPr id="3" name="Rectangle: Top Corners Rounded 2">
            <a:hlinkClick r:id="rId10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11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12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pic>
        <p:nvPicPr>
          <p:cNvPr id="18" name="Picture 17" descr="A green caterpillar with a black background&#10;&#10;AI-generated content may be incorrect.">
            <a:extLst>
              <a:ext uri="{FF2B5EF4-FFF2-40B4-BE49-F238E27FC236}">
                <a16:creationId xmlns:a16="http://schemas.microsoft.com/office/drawing/2014/main" id="{AFA1FB07-522C-3C37-629F-9CEDC1D465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25563" r="56442" b="40491"/>
          <a:stretch/>
        </p:blipFill>
        <p:spPr>
          <a:xfrm>
            <a:off x="3299460" y="3680460"/>
            <a:ext cx="2148840" cy="1471335"/>
          </a:xfrm>
          <a:prstGeom prst="rect">
            <a:avLst/>
          </a:prstGeom>
        </p:spPr>
      </p:pic>
      <p:pic>
        <p:nvPicPr>
          <p:cNvPr id="20" name="pupa1" descr="A green leaf on a black background&#10;&#10;AI-generated content may be incorrect.">
            <a:extLst>
              <a:ext uri="{FF2B5EF4-FFF2-40B4-BE49-F238E27FC236}">
                <a16:creationId xmlns:a16="http://schemas.microsoft.com/office/drawing/2014/main" id="{B456AB9D-4745-1267-E437-42724DE50D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7" t="50527" r="49752"/>
          <a:stretch/>
        </p:blipFill>
        <p:spPr>
          <a:xfrm>
            <a:off x="5739798" y="4648408"/>
            <a:ext cx="1063402" cy="2144360"/>
          </a:xfrm>
          <a:prstGeom prst="rect">
            <a:avLst/>
          </a:prstGeom>
        </p:spPr>
      </p:pic>
      <p:pic>
        <p:nvPicPr>
          <p:cNvPr id="17" name="Picture 16" descr="A green caterpillar with a black background&#10;&#10;AI-generated content may be incorrect.">
            <a:extLst>
              <a:ext uri="{FF2B5EF4-FFF2-40B4-BE49-F238E27FC236}">
                <a16:creationId xmlns:a16="http://schemas.microsoft.com/office/drawing/2014/main" id="{C76C3125-9B19-3909-0FF1-F9A307999A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25563" r="56442" b="40491"/>
          <a:stretch/>
        </p:blipFill>
        <p:spPr>
          <a:xfrm>
            <a:off x="3299460" y="3680460"/>
            <a:ext cx="2148840" cy="1471335"/>
          </a:xfrm>
          <a:prstGeom prst="rect">
            <a:avLst/>
          </a:prstGeom>
        </p:spPr>
      </p:pic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82237" y="1137412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5A0E05D2-B6CE-C07E-1B74-BD57A8BEFBDA}"/>
              </a:ext>
            </a:extLst>
          </p:cNvPr>
          <p:cNvSpPr txBox="1"/>
          <p:nvPr/>
        </p:nvSpPr>
        <p:spPr>
          <a:xfrm>
            <a:off x="2887981" y="1259012"/>
            <a:ext cx="69716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200" b="0" i="0" u="none" strike="noStrike" baseline="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A few weeks later, the case opens and a </a:t>
            </a:r>
            <a:r>
              <a:rPr lang="en-GB" sz="3200" b="0" i="0" u="none" strike="noStrike" baseline="0" noProof="0" dirty="0">
                <a:solidFill>
                  <a:srgbClr val="7E57B1"/>
                </a:solidFill>
                <a:latin typeface="GillSansforPearsonSA-Regular" panose="020B0502020104020203" pitchFamily="34" charset="0"/>
              </a:rPr>
              <a:t>butterfly </a:t>
            </a:r>
            <a:r>
              <a:rPr lang="en-GB" sz="3200" b="0" i="0" u="none" strike="noStrike" baseline="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comes out.</a:t>
            </a:r>
            <a:r>
              <a:rPr lang="en-GB" sz="3200" b="0" i="0" u="none" strike="noStrike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  </a:t>
            </a:r>
            <a:r>
              <a:rPr lang="en-GB" sz="3200" b="0" i="0" u="none" strike="noStrike" baseline="0" noProof="0" dirty="0">
                <a:solidFill>
                  <a:srgbClr val="000000"/>
                </a:solidFill>
                <a:latin typeface="GillSansforPearsonSA-Regular" panose="020B0502020104020203" pitchFamily="34" charset="0"/>
              </a:rPr>
              <a:t>After a few hours, its wings grow strong and it can fly.</a:t>
            </a:r>
            <a:endParaRPr lang="en-GB" sz="3000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6575BF-EB24-BCB7-CF38-DC2E1E18A9CD}"/>
              </a:ext>
            </a:extLst>
          </p:cNvPr>
          <p:cNvGrpSpPr/>
          <p:nvPr/>
        </p:nvGrpSpPr>
        <p:grpSpPr>
          <a:xfrm>
            <a:off x="2219325" y="1137412"/>
            <a:ext cx="9388669" cy="1866128"/>
            <a:chOff x="2219325" y="1137412"/>
            <a:chExt cx="9388669" cy="18661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3BA07B8-06E7-2C8E-4BBD-8BFE0BE155DB}"/>
                </a:ext>
              </a:extLst>
            </p:cNvPr>
            <p:cNvSpPr/>
            <p:nvPr/>
          </p:nvSpPr>
          <p:spPr>
            <a:xfrm>
              <a:off x="2219325" y="1137412"/>
              <a:ext cx="9388669" cy="1859280"/>
            </a:xfrm>
            <a:prstGeom prst="roundRect">
              <a:avLst>
                <a:gd name="adj" fmla="val 14705"/>
              </a:avLst>
            </a:prstGeom>
            <a:solidFill>
              <a:schemeClr val="bg1"/>
            </a:solidFill>
            <a:ln w="25400">
              <a:solidFill>
                <a:srgbClr val="7E57B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1AD025E-7106-BB4C-7EF8-C9A73B3EC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461631" y="1331471"/>
              <a:ext cx="383381" cy="429387"/>
            </a:xfrm>
            <a:prstGeom prst="rect">
              <a:avLst/>
            </a:prstGeom>
          </p:spPr>
        </p:pic>
        <p:pic>
          <p:nvPicPr>
            <p:cNvPr id="8" name="Picture 7" descr="A butterfly on a flower&#10;&#10;AI-generated content may be incorrect.">
              <a:extLst>
                <a:ext uri="{FF2B5EF4-FFF2-40B4-BE49-F238E27FC236}">
                  <a16:creationId xmlns:a16="http://schemas.microsoft.com/office/drawing/2014/main" id="{592F4B07-65D9-6D44-E957-EC67F6005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9" t="2169" r="7887" b="13792"/>
            <a:stretch/>
          </p:blipFill>
          <p:spPr>
            <a:xfrm>
              <a:off x="9859648" y="1299582"/>
              <a:ext cx="1404873" cy="152909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8D2241-4F51-007C-938F-CC60B60F4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751374" y="1174581"/>
              <a:ext cx="7279255" cy="1828959"/>
            </a:xfrm>
            <a:prstGeom prst="rect">
              <a:avLst/>
            </a:prstGeom>
          </p:spPr>
        </p:pic>
      </p:grpSp>
      <p:pic>
        <p:nvPicPr>
          <p:cNvPr id="25" name="Picture 2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19202E2-29DF-9C2A-9482-34ACC767583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9" b="37732"/>
          <a:stretch/>
        </p:blipFill>
        <p:spPr>
          <a:xfrm>
            <a:off x="8299266" y="2572562"/>
            <a:ext cx="2585110" cy="269895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08BE3C4-56D6-6039-F988-85180CFC767B}"/>
              </a:ext>
            </a:extLst>
          </p:cNvPr>
          <p:cNvGrpSpPr/>
          <p:nvPr/>
        </p:nvGrpSpPr>
        <p:grpSpPr>
          <a:xfrm>
            <a:off x="8015690" y="2713915"/>
            <a:ext cx="1500161" cy="1581570"/>
            <a:chOff x="8015690" y="2713915"/>
            <a:chExt cx="1500161" cy="1581570"/>
          </a:xfrm>
        </p:grpSpPr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B1BCF3FC-846A-F585-43B0-BC40B2CA5E9E}"/>
                </a:ext>
              </a:extLst>
            </p:cNvPr>
            <p:cNvCxnSpPr>
              <a:cxnSpLocks/>
              <a:stCxn id="46" idx="2"/>
              <a:endCxn id="45" idx="4"/>
            </p:cNvCxnSpPr>
            <p:nvPr/>
          </p:nvCxnSpPr>
          <p:spPr>
            <a:xfrm rot="10800000">
              <a:off x="8149041" y="2989849"/>
              <a:ext cx="883803" cy="1093374"/>
            </a:xfrm>
            <a:prstGeom prst="bentConnector2">
              <a:avLst/>
            </a:prstGeom>
            <a:ln w="28575">
              <a:solidFill>
                <a:srgbClr val="7E57B1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A322F95-05D0-DEFD-6107-6169310D64B6}"/>
                </a:ext>
              </a:extLst>
            </p:cNvPr>
            <p:cNvSpPr/>
            <p:nvPr/>
          </p:nvSpPr>
          <p:spPr>
            <a:xfrm>
              <a:off x="8015690" y="2713915"/>
              <a:ext cx="266700" cy="27593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948DED-697F-82B3-93DD-DE4F32BC9E99}"/>
                </a:ext>
              </a:extLst>
            </p:cNvPr>
            <p:cNvSpPr/>
            <p:nvPr/>
          </p:nvSpPr>
          <p:spPr>
            <a:xfrm>
              <a:off x="9032843" y="3870960"/>
              <a:ext cx="483008" cy="4245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" name="矩形 18">
            <a:extLst>
              <a:ext uri="{FF2B5EF4-FFF2-40B4-BE49-F238E27FC236}">
                <a16:creationId xmlns:a16="http://schemas.microsoft.com/office/drawing/2014/main" id="{5FC5E69D-937E-B59E-1DFC-FFF094AAC908}"/>
              </a:ext>
            </a:extLst>
          </p:cNvPr>
          <p:cNvSpPr/>
          <p:nvPr/>
        </p:nvSpPr>
        <p:spPr>
          <a:xfrm>
            <a:off x="-1" y="156754"/>
            <a:ext cx="10416541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</a:rPr>
              <a:t>An ugly caterpillar can turn into a beautiful butterfly!</a:t>
            </a:r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3A5FFE75-ADFB-0C30-8731-39A80E379B9D}"/>
              </a:ext>
            </a:extLst>
          </p:cNvPr>
          <p:cNvSpPr/>
          <p:nvPr/>
        </p:nvSpPr>
        <p:spPr>
          <a:xfrm>
            <a:off x="-1" y="156754"/>
            <a:ext cx="5212081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</a:rPr>
              <a:t>Wow! This is amazing!</a:t>
            </a:r>
          </a:p>
        </p:txBody>
      </p:sp>
      <p:pic>
        <p:nvPicPr>
          <p:cNvPr id="11" name="PLE3E 1B 3h_RaC_Science-06">
            <a:hlinkClick r:id="" action="ppaction://media"/>
            <a:extLst>
              <a:ext uri="{FF2B5EF4-FFF2-40B4-BE49-F238E27FC236}">
                <a16:creationId xmlns:a16="http://schemas.microsoft.com/office/drawing/2014/main" id="{F8AAB5EB-2835-DC4B-0AD0-44CBD11023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68350" y="99478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62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1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2">
            <a:hlinkClick r:id="rId7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8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9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9253" y="2407360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A10EE45-21F1-CB79-95AA-31284A600B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9180" y="1970146"/>
            <a:ext cx="10357200" cy="3024000"/>
          </a:xfrm>
          <a:prstGeom prst="rect">
            <a:avLst/>
          </a:prstGeom>
        </p:spPr>
      </p:pic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5A0E05D2-B6CE-C07E-1B74-BD57A8BEFBDA}"/>
              </a:ext>
            </a:extLst>
          </p:cNvPr>
          <p:cNvSpPr txBox="1"/>
          <p:nvPr/>
        </p:nvSpPr>
        <p:spPr>
          <a:xfrm>
            <a:off x="1601847" y="3252588"/>
            <a:ext cx="62886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noProof="0" dirty="0">
                <a:latin typeface="GillSansforPearsonSA-Regular" panose="020B0502020104020203" pitchFamily="34" charset="0"/>
              </a:rPr>
              <a:t>Butterflies taste with their feet. They feed on nectar from flowers.</a:t>
            </a:r>
            <a:endParaRPr lang="en-GB" sz="3000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DD83B5-DCEF-CCB6-DA0A-CD0E945F7E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1" t="29584" r="24031" b="18868"/>
          <a:stretch/>
        </p:blipFill>
        <p:spPr>
          <a:xfrm rot="313655">
            <a:off x="7976714" y="2682468"/>
            <a:ext cx="3044850" cy="22423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1D5C66-68EC-9CB4-D951-C76863A4DF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7387" y="3168074"/>
            <a:ext cx="6663506" cy="1341236"/>
          </a:xfrm>
          <a:prstGeom prst="rect">
            <a:avLst/>
          </a:prstGeom>
        </p:spPr>
      </p:pic>
      <p:pic>
        <p:nvPicPr>
          <p:cNvPr id="23" name="Play button 2">
            <a:extLst>
              <a:ext uri="{FF2B5EF4-FFF2-40B4-BE49-F238E27FC236}">
                <a16:creationId xmlns:a16="http://schemas.microsoft.com/office/drawing/2014/main" id="{30D37C07-22B5-63CC-8C76-5D6F6D13F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9253" y="3304732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E8178C00-32A2-1C1F-CFE1-05F441937DB0}"/>
              </a:ext>
            </a:extLst>
          </p:cNvPr>
          <p:cNvSpPr txBox="1"/>
          <p:nvPr/>
        </p:nvSpPr>
        <p:spPr>
          <a:xfrm>
            <a:off x="7236739" y="4184084"/>
            <a:ext cx="1133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i="0" u="none" strike="noStrike" baseline="0" noProof="0" dirty="0">
                <a:latin typeface="SassoonPrimary-Regular" pitchFamily="50" charset="0"/>
              </a:rPr>
              <a:t>nectar</a:t>
            </a:r>
            <a:endParaRPr lang="en-GB" sz="3600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3AF854-1081-5F74-5D1D-A303672174B1}"/>
              </a:ext>
            </a:extLst>
          </p:cNvPr>
          <p:cNvGrpSpPr/>
          <p:nvPr/>
        </p:nvGrpSpPr>
        <p:grpSpPr>
          <a:xfrm>
            <a:off x="7168493" y="3792795"/>
            <a:ext cx="2459685" cy="1048098"/>
            <a:chOff x="7168493" y="3792795"/>
            <a:chExt cx="2459685" cy="104809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74E3FF5-F3BE-E1A0-E5A8-BD36FC287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56825" y="3792795"/>
              <a:ext cx="1271353" cy="634425"/>
            </a:xfrm>
            <a:prstGeom prst="straightConnector1">
              <a:avLst/>
            </a:prstGeom>
            <a:ln w="28575">
              <a:solidFill>
                <a:srgbClr val="1D822C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EA60CA-1C93-1BEE-7F8B-29A65FF1A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168493" y="4091020"/>
              <a:ext cx="1316850" cy="749873"/>
            </a:xfrm>
            <a:prstGeom prst="rect">
              <a:avLst/>
            </a:prstGeom>
          </p:spPr>
        </p:pic>
      </p:grpSp>
      <p:pic>
        <p:nvPicPr>
          <p:cNvPr id="2" name="PLE3E 1B 3h_RaC_Science-07">
            <a:hlinkClick r:id="" action="ppaction://media"/>
            <a:extLst>
              <a:ext uri="{FF2B5EF4-FFF2-40B4-BE49-F238E27FC236}">
                <a16:creationId xmlns:a16="http://schemas.microsoft.com/office/drawing/2014/main" id="{8FDD8909-3E7C-6D08-92E3-DE8CD04EF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439.20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14797" y="2407360"/>
            <a:ext cx="609600" cy="609600"/>
          </a:xfrm>
          <a:prstGeom prst="rect">
            <a:avLst/>
          </a:prstGeom>
        </p:spPr>
      </p:pic>
      <p:pic>
        <p:nvPicPr>
          <p:cNvPr id="6" name="PLE3E 1B 3h_RaC_Science-07">
            <a:hlinkClick r:id="" action="ppaction://media"/>
            <a:extLst>
              <a:ext uri="{FF2B5EF4-FFF2-40B4-BE49-F238E27FC236}">
                <a16:creationId xmlns:a16="http://schemas.microsoft.com/office/drawing/2014/main" id="{12D4B9C0-1EAF-2134-49C6-640013BE7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17" end="0.20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14797" y="31541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18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9253" y="2407360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A10EE45-21F1-CB79-95AA-31284A600B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9180" y="1970146"/>
            <a:ext cx="10357200" cy="3024000"/>
          </a:xfrm>
          <a:prstGeom prst="rect">
            <a:avLst/>
          </a:prstGeom>
        </p:spPr>
      </p:pic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5A0E05D2-B6CE-C07E-1B74-BD57A8BEFBDA}"/>
              </a:ext>
            </a:extLst>
          </p:cNvPr>
          <p:cNvSpPr txBox="1"/>
          <p:nvPr/>
        </p:nvSpPr>
        <p:spPr>
          <a:xfrm>
            <a:off x="1601847" y="3252588"/>
            <a:ext cx="62886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noProof="0" dirty="0">
                <a:latin typeface="GillSansforPearsonSA-Regular" panose="020B0502020104020203" pitchFamily="34" charset="0"/>
              </a:rPr>
              <a:t>Butterflies taste with their feet. They feed on nectar from flowers.</a:t>
            </a:r>
            <a:endParaRPr lang="en-GB" sz="3000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DD83B5-DCEF-CCB6-DA0A-CD0E945F7E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1" t="29584" r="24031" b="18868"/>
          <a:stretch/>
        </p:blipFill>
        <p:spPr>
          <a:xfrm rot="313655">
            <a:off x="7976714" y="2682468"/>
            <a:ext cx="3044850" cy="22423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1D5C66-68EC-9CB4-D951-C76863A4DF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7387" y="3168074"/>
            <a:ext cx="6663506" cy="1341236"/>
          </a:xfrm>
          <a:prstGeom prst="rect">
            <a:avLst/>
          </a:prstGeom>
        </p:spPr>
      </p:pic>
      <p:pic>
        <p:nvPicPr>
          <p:cNvPr id="23" name="Play button 2">
            <a:extLst>
              <a:ext uri="{FF2B5EF4-FFF2-40B4-BE49-F238E27FC236}">
                <a16:creationId xmlns:a16="http://schemas.microsoft.com/office/drawing/2014/main" id="{30D37C07-22B5-63CC-8C76-5D6F6D13F2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9253" y="3304732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E8178C00-32A2-1C1F-CFE1-05F441937DB0}"/>
              </a:ext>
            </a:extLst>
          </p:cNvPr>
          <p:cNvSpPr txBox="1"/>
          <p:nvPr/>
        </p:nvSpPr>
        <p:spPr>
          <a:xfrm>
            <a:off x="7236739" y="4184084"/>
            <a:ext cx="1133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i="0" u="none" strike="noStrike" baseline="0" noProof="0" dirty="0">
                <a:latin typeface="SassoonPrimary-Regular" pitchFamily="50" charset="0"/>
              </a:rPr>
              <a:t>nectar</a:t>
            </a:r>
            <a:endParaRPr lang="en-GB" sz="3600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3AF854-1081-5F74-5D1D-A303672174B1}"/>
              </a:ext>
            </a:extLst>
          </p:cNvPr>
          <p:cNvGrpSpPr/>
          <p:nvPr/>
        </p:nvGrpSpPr>
        <p:grpSpPr>
          <a:xfrm>
            <a:off x="7168493" y="3792795"/>
            <a:ext cx="2459685" cy="1048098"/>
            <a:chOff x="7168493" y="3792795"/>
            <a:chExt cx="2459685" cy="104809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74E3FF5-F3BE-E1A0-E5A8-BD36FC287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56825" y="3792795"/>
              <a:ext cx="1271353" cy="634425"/>
            </a:xfrm>
            <a:prstGeom prst="straightConnector1">
              <a:avLst/>
            </a:prstGeom>
            <a:ln w="28575">
              <a:solidFill>
                <a:srgbClr val="1D822C"/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EA60CA-1C93-1BEE-7F8B-29A65FF1A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68493" y="4091020"/>
              <a:ext cx="1316850" cy="74987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FB77086-7C8B-91E3-0172-A2CF3D8E1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矩形 18">
            <a:extLst>
              <a:ext uri="{FF2B5EF4-FFF2-40B4-BE49-F238E27FC236}">
                <a16:creationId xmlns:a16="http://schemas.microsoft.com/office/drawing/2014/main" id="{988635E2-8144-F73D-DA11-D8BD19E5EF6B}"/>
              </a:ext>
            </a:extLst>
          </p:cNvPr>
          <p:cNvSpPr/>
          <p:nvPr/>
        </p:nvSpPr>
        <p:spPr>
          <a:xfrm>
            <a:off x="-1" y="156754"/>
            <a:ext cx="6667501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GB" sz="3200" b="1" noProof="0" dirty="0">
                <a:solidFill>
                  <a:schemeClr val="bg1"/>
                </a:solidFill>
              </a:rPr>
              <a:t>Butterf</a:t>
            </a:r>
            <a:r>
              <a:rPr lang="en-GB" sz="3200" b="1" noProof="0" dirty="0">
                <a:solidFill>
                  <a:schemeClr val="bg1"/>
                </a:solidFill>
              </a:rPr>
              <a:t>lies taste with their </a:t>
            </a:r>
            <a:r>
              <a:rPr lang="en-GB" sz="3200" b="1" noProof="0" dirty="0">
                <a:solidFill>
                  <a:srgbClr val="FEEC00"/>
                </a:solidFill>
              </a:rPr>
              <a:t>feet</a:t>
            </a:r>
            <a:r>
              <a:rPr lang="en-GB" sz="3200" b="1" noProof="0" dirty="0">
                <a:solidFill>
                  <a:schemeClr val="bg1"/>
                </a:solidFill>
              </a:rPr>
              <a:t>.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pic>
        <p:nvPicPr>
          <p:cNvPr id="9" name="Picture 8" descr="A butterfly on a flower&#10;&#10;AI-generated content may be incorrect.">
            <a:extLst>
              <a:ext uri="{FF2B5EF4-FFF2-40B4-BE49-F238E27FC236}">
                <a16:creationId xmlns:a16="http://schemas.microsoft.com/office/drawing/2014/main" id="{E87059A4-8A52-BA79-F8A0-3E6F234B26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8980" b="8068"/>
          <a:stretch/>
        </p:blipFill>
        <p:spPr>
          <a:xfrm>
            <a:off x="1837356" y="1644402"/>
            <a:ext cx="8517288" cy="4579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413883C-FE76-CDFA-B406-A215EF9E59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F47B87BD-C04A-58D1-6DFB-A6A367DD1105}"/>
              </a:ext>
            </a:extLst>
          </p:cNvPr>
          <p:cNvSpPr/>
          <p:nvPr/>
        </p:nvSpPr>
        <p:spPr>
          <a:xfrm rot="8931126">
            <a:off x="6438904" y="5202603"/>
            <a:ext cx="457191" cy="397792"/>
          </a:xfrm>
          <a:prstGeom prst="leftArrow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625AE68D-EF1D-9693-461D-309F4A4FE8CD}"/>
              </a:ext>
            </a:extLst>
          </p:cNvPr>
          <p:cNvSpPr/>
          <p:nvPr/>
        </p:nvSpPr>
        <p:spPr>
          <a:xfrm rot="6463718">
            <a:off x="7253896" y="4554763"/>
            <a:ext cx="457191" cy="397792"/>
          </a:xfrm>
          <a:prstGeom prst="leftArrow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0" name="矩形 18">
            <a:extLst>
              <a:ext uri="{FF2B5EF4-FFF2-40B4-BE49-F238E27FC236}">
                <a16:creationId xmlns:a16="http://schemas.microsoft.com/office/drawing/2014/main" id="{AA009AFA-C4C0-DA9B-9D89-58DF88F25D3B}"/>
              </a:ext>
            </a:extLst>
          </p:cNvPr>
          <p:cNvSpPr/>
          <p:nvPr/>
        </p:nvSpPr>
        <p:spPr>
          <a:xfrm>
            <a:off x="0" y="156754"/>
            <a:ext cx="10679426" cy="1212819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When they land on a flower, they can taste the flower</a:t>
            </a:r>
          </a:p>
          <a:p>
            <a:pPr marL="540000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to see if it has </a:t>
            </a:r>
            <a:r>
              <a:rPr lang="en-GB" sz="3200" b="1" noProof="0" dirty="0">
                <a:solidFill>
                  <a:srgbClr val="FEEC00"/>
                </a:solidFill>
              </a:rPr>
              <a:t>nectar</a:t>
            </a:r>
            <a:r>
              <a:rPr lang="en-GB" sz="3200" b="1" noProof="0" dirty="0">
                <a:solidFill>
                  <a:schemeClr val="bg1"/>
                </a:solidFill>
              </a:rPr>
              <a:t>.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sp>
        <p:nvSpPr>
          <p:cNvPr id="25" name="矩形 18">
            <a:extLst>
              <a:ext uri="{FF2B5EF4-FFF2-40B4-BE49-F238E27FC236}">
                <a16:creationId xmlns:a16="http://schemas.microsoft.com/office/drawing/2014/main" id="{82DB37CD-522B-3600-4B01-734DB2B51E4E}"/>
              </a:ext>
            </a:extLst>
          </p:cNvPr>
          <p:cNvSpPr/>
          <p:nvPr/>
        </p:nvSpPr>
        <p:spPr>
          <a:xfrm>
            <a:off x="0" y="156754"/>
            <a:ext cx="8450580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rgbClr val="FEEC00"/>
                </a:solidFill>
              </a:rPr>
              <a:t>Nectar</a:t>
            </a:r>
            <a:r>
              <a:rPr lang="en-GB" sz="3200" b="1" noProof="0" dirty="0">
                <a:solidFill>
                  <a:schemeClr val="bg1"/>
                </a:solidFill>
              </a:rPr>
              <a:t> is a sweet juice that flowers make.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sp>
        <p:nvSpPr>
          <p:cNvPr id="26" name="矩形 18">
            <a:extLst>
              <a:ext uri="{FF2B5EF4-FFF2-40B4-BE49-F238E27FC236}">
                <a16:creationId xmlns:a16="http://schemas.microsoft.com/office/drawing/2014/main" id="{626069E1-EA1B-BFDD-A62D-7C57C29A3EF5}"/>
              </a:ext>
            </a:extLst>
          </p:cNvPr>
          <p:cNvSpPr/>
          <p:nvPr/>
        </p:nvSpPr>
        <p:spPr>
          <a:xfrm>
            <a:off x="0" y="156754"/>
            <a:ext cx="11818620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Butterflies use their long, tube-like mouth to drink the nectar. 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2ACF3E04-CA19-980E-64DD-598C18C31891}"/>
              </a:ext>
            </a:extLst>
          </p:cNvPr>
          <p:cNvSpPr/>
          <p:nvPr/>
        </p:nvSpPr>
        <p:spPr>
          <a:xfrm>
            <a:off x="7791495" y="3304732"/>
            <a:ext cx="457191" cy="397792"/>
          </a:xfrm>
          <a:prstGeom prst="leftArrow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Rectangle: Top Corners Rounded 2">
            <a:hlinkClick r:id="rId16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17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18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pic>
        <p:nvPicPr>
          <p:cNvPr id="14" name="PLE3E 1B 3h_RaC_Science-07">
            <a:hlinkClick r:id="" action="ppaction://media"/>
            <a:extLst>
              <a:ext uri="{FF2B5EF4-FFF2-40B4-BE49-F238E27FC236}">
                <a16:creationId xmlns:a16="http://schemas.microsoft.com/office/drawing/2014/main" id="{0E252463-74CB-DADA-B3DD-8629C477A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439.2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39937" y="2285823"/>
            <a:ext cx="609600" cy="609600"/>
          </a:xfrm>
          <a:prstGeom prst="rect">
            <a:avLst/>
          </a:prstGeom>
        </p:spPr>
      </p:pic>
      <p:pic>
        <p:nvPicPr>
          <p:cNvPr id="28" name="PLE3E 1B 3h_RaC_Science-07">
            <a:hlinkClick r:id="" action="ppaction://media"/>
            <a:extLst>
              <a:ext uri="{FF2B5EF4-FFF2-40B4-BE49-F238E27FC236}">
                <a16:creationId xmlns:a16="http://schemas.microsoft.com/office/drawing/2014/main" id="{17EFE8E8-A3C5-EEB6-8964-2A30F5231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17" end="0.2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39937" y="30325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28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2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49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6" grpId="1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5" grpId="0" animBg="1"/>
      <p:bldP spid="25" grpId="1" animBg="1"/>
      <p:bldP spid="26" grpId="0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hlinkClick r:id="rId4" action="ppaction://hlinksldjump"/>
            <a:extLst>
              <a:ext uri="{FF2B5EF4-FFF2-40B4-BE49-F238E27FC236}">
                <a16:creationId xmlns:a16="http://schemas.microsoft.com/office/drawing/2014/main" id="{64FE7A95-C25A-4F97-9BA4-9B95B33164D5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8" name="Rectangle: Top Corners Rounded 7">
            <a:hlinkClick r:id="rId5" action="ppaction://hlinksldjump"/>
            <a:extLst>
              <a:ext uri="{FF2B5EF4-FFF2-40B4-BE49-F238E27FC236}">
                <a16:creationId xmlns:a16="http://schemas.microsoft.com/office/drawing/2014/main" id="{4F95D025-55CF-4158-B104-4EB07179F1A9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9" name="Rectangle: Top Corners Rounded 8">
            <a:hlinkClick r:id="rId6" action="ppaction://hlinksldjump"/>
            <a:extLst>
              <a:ext uri="{FF2B5EF4-FFF2-40B4-BE49-F238E27FC236}">
                <a16:creationId xmlns:a16="http://schemas.microsoft.com/office/drawing/2014/main" id="{DFCFAEA8-0B9E-4D13-903A-7F443EBAFEEB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CAF902-4FD0-6B19-9A44-4CBA86E8C272}"/>
              </a:ext>
            </a:extLst>
          </p:cNvPr>
          <p:cNvGrpSpPr/>
          <p:nvPr/>
        </p:nvGrpSpPr>
        <p:grpSpPr>
          <a:xfrm>
            <a:off x="1956000" y="949204"/>
            <a:ext cx="8280000" cy="4959593"/>
            <a:chOff x="1956000" y="949204"/>
            <a:chExt cx="8280000" cy="495959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0B6D320-939C-F14D-A01D-3F765E705F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56000" y="949204"/>
              <a:ext cx="8280000" cy="4959593"/>
            </a:xfrm>
            <a:prstGeom prst="roundRect">
              <a:avLst>
                <a:gd name="adj" fmla="val 5971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722989-B47F-7339-9574-9558EDC99450}"/>
                </a:ext>
              </a:extLst>
            </p:cNvPr>
            <p:cNvSpPr txBox="1"/>
            <p:nvPr/>
          </p:nvSpPr>
          <p:spPr>
            <a:xfrm>
              <a:off x="2971683" y="3233736"/>
              <a:ext cx="631328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Let’s read a</a:t>
              </a: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 science article </a:t>
              </a: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today!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1B34E-F626-FDFF-D46B-9052A3AFF021}"/>
                </a:ext>
              </a:extLst>
            </p:cNvPr>
            <p:cNvSpPr txBox="1"/>
            <p:nvPr/>
          </p:nvSpPr>
          <p:spPr>
            <a:xfrm>
              <a:off x="3636355" y="1708364"/>
              <a:ext cx="4983938" cy="120032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Warm up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6AD9AC0-69C4-F871-78AF-C5F63E321100}"/>
                </a:ext>
              </a:extLst>
            </p:cNvPr>
            <p:cNvSpPr>
              <a:spLocks/>
            </p:cNvSpPr>
            <p:nvPr/>
          </p:nvSpPr>
          <p:spPr>
            <a:xfrm>
              <a:off x="2316000" y="1269000"/>
              <a:ext cx="7560000" cy="4320000"/>
            </a:xfrm>
            <a:prstGeom prst="roundRect">
              <a:avLst>
                <a:gd name="adj" fmla="val 4387"/>
              </a:avLst>
            </a:prstGeom>
            <a:noFill/>
            <a:ln w="38100">
              <a:solidFill>
                <a:srgbClr val="009D3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6682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207174D0-D721-30E0-87EF-5723860D6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8904"/>
          <a:stretch/>
        </p:blipFill>
        <p:spPr>
          <a:xfrm>
            <a:off x="251951" y="1880960"/>
            <a:ext cx="11940050" cy="25638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Top Corners Rounded 2">
            <a:hlinkClick r:id="rId10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11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12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3B787004-1384-AD60-DAA6-74D6DB6C5DFF}"/>
              </a:ext>
            </a:extLst>
          </p:cNvPr>
          <p:cNvSpPr txBox="1"/>
          <p:nvPr/>
        </p:nvSpPr>
        <p:spPr>
          <a:xfrm>
            <a:off x="3511664" y="2501146"/>
            <a:ext cx="76897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0" i="0" u="none" strike="noStrike" baseline="0" noProof="0" dirty="0">
                <a:latin typeface="GillSansforPearsonSA-Regular" panose="020B0502020104020203" pitchFamily="34" charset="0"/>
              </a:rPr>
              <a:t>Do you think it is a good idea to catch butterflies? Why or why not?</a:t>
            </a:r>
            <a:endParaRPr lang="en-GB" sz="4000" noProof="0" dirty="0"/>
          </a:p>
        </p:txBody>
      </p:sp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26901" y="2580255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4B6FC2-9EFF-61A7-2F77-1EF0B21CCC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5230" y="2366763"/>
            <a:ext cx="7907197" cy="1670449"/>
          </a:xfrm>
          <a:prstGeom prst="rect">
            <a:avLst/>
          </a:prstGeom>
        </p:spPr>
      </p:pic>
      <p:pic>
        <p:nvPicPr>
          <p:cNvPr id="6" name="PLE3E 1B 3h_RaC_Science-10">
            <a:hlinkClick r:id="" action="ppaction://media"/>
            <a:extLst>
              <a:ext uri="{FF2B5EF4-FFF2-40B4-BE49-F238E27FC236}">
                <a16:creationId xmlns:a16="http://schemas.microsoft.com/office/drawing/2014/main" id="{287B0E1A-970C-B752-96C2-709CB24B2B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70255" y="3292210"/>
            <a:ext cx="609601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970025"/>
      </p:ext>
    </p:extLst>
  </p:cSld>
  <p:clrMapOvr>
    <a:masterClrMapping/>
  </p:clrMapOvr>
  <p:transition spd="slow">
    <p:comb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hlinkClick r:id="rId4" action="ppaction://hlinksldjump"/>
            <a:extLst>
              <a:ext uri="{FF2B5EF4-FFF2-40B4-BE49-F238E27FC236}">
                <a16:creationId xmlns:a16="http://schemas.microsoft.com/office/drawing/2014/main" id="{503A103D-C5E8-179D-6664-0B7C9E9076E9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10" name="Rectangle: Top Corners Rounded 9">
            <a:hlinkClick r:id="rId5" action="ppaction://hlinksldjump"/>
            <a:extLst>
              <a:ext uri="{FF2B5EF4-FFF2-40B4-BE49-F238E27FC236}">
                <a16:creationId xmlns:a16="http://schemas.microsoft.com/office/drawing/2014/main" id="{FBF6D892-9868-C82E-C049-B847EB8E88D9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11" name="Rectangle: Top Corners Rounded 10">
            <a:hlinkClick r:id="rId6" action="ppaction://hlinksldjump"/>
            <a:extLst>
              <a:ext uri="{FF2B5EF4-FFF2-40B4-BE49-F238E27FC236}">
                <a16:creationId xmlns:a16="http://schemas.microsoft.com/office/drawing/2014/main" id="{A3AF818F-EE66-F526-09AD-9CFFF66746C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26A83A-997B-EB77-5F34-7737530D3EAD}"/>
              </a:ext>
            </a:extLst>
          </p:cNvPr>
          <p:cNvGrpSpPr/>
          <p:nvPr/>
        </p:nvGrpSpPr>
        <p:grpSpPr>
          <a:xfrm>
            <a:off x="1956000" y="949204"/>
            <a:ext cx="8280000" cy="4959593"/>
            <a:chOff x="1956000" y="949204"/>
            <a:chExt cx="8280000" cy="495959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478FDE8-F028-D759-D1B5-F06A71C3E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56000" y="949204"/>
              <a:ext cx="8280000" cy="4959593"/>
            </a:xfrm>
            <a:prstGeom prst="roundRect">
              <a:avLst>
                <a:gd name="adj" fmla="val 5971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4733B8-3DDC-3769-19DD-9158FF21CC52}"/>
                </a:ext>
              </a:extLst>
            </p:cNvPr>
            <p:cNvSpPr txBox="1"/>
            <p:nvPr/>
          </p:nvSpPr>
          <p:spPr>
            <a:xfrm>
              <a:off x="2545080" y="3233736"/>
              <a:ext cx="71247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Now, let’s answer some questions.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D16B89-CD2D-C5BF-063C-2A1A6F0A5F22}"/>
                </a:ext>
              </a:extLst>
            </p:cNvPr>
            <p:cNvSpPr txBox="1"/>
            <p:nvPr/>
          </p:nvSpPr>
          <p:spPr>
            <a:xfrm>
              <a:off x="3636355" y="1708364"/>
              <a:ext cx="4983938" cy="120032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7200" b="1" noProof="0" dirty="0">
                  <a:solidFill>
                    <a:schemeClr val="accent2"/>
                  </a:solidFill>
                  <a:latin typeface="Calibri" panose="020F0502020204030204"/>
                </a:rPr>
                <a:t>Activity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6B11C3F-91D6-51A9-3B3A-9F9097DD40C0}"/>
                </a:ext>
              </a:extLst>
            </p:cNvPr>
            <p:cNvSpPr>
              <a:spLocks/>
            </p:cNvSpPr>
            <p:nvPr/>
          </p:nvSpPr>
          <p:spPr>
            <a:xfrm>
              <a:off x="2316000" y="1269000"/>
              <a:ext cx="7560000" cy="4320000"/>
            </a:xfrm>
            <a:prstGeom prst="roundRect">
              <a:avLst>
                <a:gd name="adj" fmla="val 4387"/>
              </a:avLst>
            </a:prstGeom>
            <a:noFill/>
            <a:ln w="38100">
              <a:solidFill>
                <a:srgbClr val="009D3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3303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20740-1A6F-D6F0-8E47-B1C29BAB1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796" y="1610319"/>
            <a:ext cx="10406381" cy="3004440"/>
          </a:xfrm>
          <a:prstGeom prst="rect">
            <a:avLst/>
          </a:prstGeom>
        </p:spPr>
      </p:pic>
      <p:pic>
        <p:nvPicPr>
          <p:cNvPr id="3" name="Ans1">
            <a:extLst>
              <a:ext uri="{FF2B5EF4-FFF2-40B4-BE49-F238E27FC236}">
                <a16:creationId xmlns:a16="http://schemas.microsoft.com/office/drawing/2014/main" id="{6BB45040-A52C-59EF-2704-ABAAEA3A5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02368" y="2257544"/>
            <a:ext cx="410783" cy="425455"/>
          </a:xfrm>
          <a:prstGeom prst="rect">
            <a:avLst/>
          </a:prstGeom>
        </p:spPr>
      </p:pic>
      <p:pic>
        <p:nvPicPr>
          <p:cNvPr id="7" name="Hint1">
            <a:hlinkClick r:id="rId7" action="ppaction://hlinksldjump"/>
            <a:extLst>
              <a:ext uri="{FF2B5EF4-FFF2-40B4-BE49-F238E27FC236}">
                <a16:creationId xmlns:a16="http://schemas.microsoft.com/office/drawing/2014/main" id="{E1D57764-4825-E5CC-FD3E-C195CCA6CF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20597" y="2257544"/>
            <a:ext cx="440649" cy="42545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95EF0D9-B379-E7D7-6499-F5CE8B710441}"/>
              </a:ext>
            </a:extLst>
          </p:cNvPr>
          <p:cNvSpPr/>
          <p:nvPr/>
        </p:nvSpPr>
        <p:spPr>
          <a:xfrm>
            <a:off x="11141460" y="2179494"/>
            <a:ext cx="558000" cy="55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Rectangle: Top Corners Rounded 1">
            <a:hlinkClick r:id="rId10" action="ppaction://hlinksldjump"/>
            <a:extLst>
              <a:ext uri="{FF2B5EF4-FFF2-40B4-BE49-F238E27FC236}">
                <a16:creationId xmlns:a16="http://schemas.microsoft.com/office/drawing/2014/main" id="{A40F6C68-D446-6E75-12E8-727CE717A5A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5" name="Rectangle: Top Corners Rounded 4">
            <a:hlinkClick r:id="rId11" action="ppaction://hlinksldjump"/>
            <a:extLst>
              <a:ext uri="{FF2B5EF4-FFF2-40B4-BE49-F238E27FC236}">
                <a16:creationId xmlns:a16="http://schemas.microsoft.com/office/drawing/2014/main" id="{C35FD9A4-02C5-32FE-F841-A333E7ECADC9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6" name="Rectangle: Top Corners Rounded 5">
            <a:hlinkClick r:id="rId12" action="ppaction://hlinksldjump"/>
            <a:extLst>
              <a:ext uri="{FF2B5EF4-FFF2-40B4-BE49-F238E27FC236}">
                <a16:creationId xmlns:a16="http://schemas.microsoft.com/office/drawing/2014/main" id="{19E33399-DE86-A15E-B18F-CADAD1432987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pic>
        <p:nvPicPr>
          <p:cNvPr id="14" name="Ans2">
            <a:extLst>
              <a:ext uri="{FF2B5EF4-FFF2-40B4-BE49-F238E27FC236}">
                <a16:creationId xmlns:a16="http://schemas.microsoft.com/office/drawing/2014/main" id="{DFF316F0-5794-E25B-6617-182D2F16B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02368" y="2851761"/>
            <a:ext cx="410783" cy="425455"/>
          </a:xfrm>
          <a:prstGeom prst="rect">
            <a:avLst/>
          </a:prstGeom>
        </p:spPr>
      </p:pic>
      <p:pic>
        <p:nvPicPr>
          <p:cNvPr id="17" name="Hint2">
            <a:hlinkClick r:id="rId13" action="ppaction://hlinksldjump"/>
            <a:extLst>
              <a:ext uri="{FF2B5EF4-FFF2-40B4-BE49-F238E27FC236}">
                <a16:creationId xmlns:a16="http://schemas.microsoft.com/office/drawing/2014/main" id="{548C75C0-5267-7E5A-8457-97D7E54614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20597" y="2851761"/>
            <a:ext cx="440649" cy="42545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04EC81B-4FF2-6B44-9468-B34A0D3A1862}"/>
              </a:ext>
            </a:extLst>
          </p:cNvPr>
          <p:cNvSpPr/>
          <p:nvPr/>
        </p:nvSpPr>
        <p:spPr>
          <a:xfrm>
            <a:off x="10240694" y="2732649"/>
            <a:ext cx="558000" cy="55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21" name="Ans3">
            <a:extLst>
              <a:ext uri="{FF2B5EF4-FFF2-40B4-BE49-F238E27FC236}">
                <a16:creationId xmlns:a16="http://schemas.microsoft.com/office/drawing/2014/main" id="{7D2E92DF-9124-FA1C-4C46-A6C13C196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02368" y="3425806"/>
            <a:ext cx="410783" cy="425455"/>
          </a:xfrm>
          <a:prstGeom prst="rect">
            <a:avLst/>
          </a:prstGeom>
        </p:spPr>
      </p:pic>
      <p:pic>
        <p:nvPicPr>
          <p:cNvPr id="22" name="Hint3">
            <a:hlinkClick r:id="rId14" action="ppaction://hlinksldjump"/>
            <a:extLst>
              <a:ext uri="{FF2B5EF4-FFF2-40B4-BE49-F238E27FC236}">
                <a16:creationId xmlns:a16="http://schemas.microsoft.com/office/drawing/2014/main" id="{96D2F097-F3E8-2023-153E-D388F3E9DE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20597" y="3425806"/>
            <a:ext cx="440649" cy="4254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37CD93-74AD-66E6-CA74-E66689457C95}"/>
              </a:ext>
            </a:extLst>
          </p:cNvPr>
          <p:cNvSpPr txBox="1"/>
          <p:nvPr/>
        </p:nvSpPr>
        <p:spPr>
          <a:xfrm>
            <a:off x="3650970" y="3891597"/>
            <a:ext cx="17095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noProof="0" dirty="0">
                <a:solidFill>
                  <a:srgbClr val="FF0000"/>
                </a:solidFill>
              </a:rPr>
              <a:t>caterpillar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D0D948-E330-A945-D324-15AFECEB537A}"/>
              </a:ext>
            </a:extLst>
          </p:cNvPr>
          <p:cNvSpPr txBox="1"/>
          <p:nvPr/>
        </p:nvSpPr>
        <p:spPr>
          <a:xfrm>
            <a:off x="6122500" y="3891597"/>
            <a:ext cx="17095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noProof="0" dirty="0">
                <a:solidFill>
                  <a:srgbClr val="FF0000"/>
                </a:solidFill>
              </a:rPr>
              <a:t>pupa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984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3" grpId="0"/>
      <p:bldP spid="23" grpId="1"/>
      <p:bldP spid="24" grpId="0"/>
      <p:bldP spid="2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408CE-F66F-842B-5909-4BAACD5C8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321" y="2105995"/>
            <a:ext cx="6577533" cy="22616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7278435-0582-6765-B589-CF3435A79193}"/>
              </a:ext>
            </a:extLst>
          </p:cNvPr>
          <p:cNvCxnSpPr/>
          <p:nvPr/>
        </p:nvCxnSpPr>
        <p:spPr>
          <a:xfrm>
            <a:off x="5349315" y="3465444"/>
            <a:ext cx="154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5879BD-F22E-D75B-42AB-24B2971DD8A9}"/>
              </a:ext>
            </a:extLst>
          </p:cNvPr>
          <p:cNvCxnSpPr>
            <a:cxnSpLocks/>
          </p:cNvCxnSpPr>
          <p:nvPr/>
        </p:nvCxnSpPr>
        <p:spPr>
          <a:xfrm>
            <a:off x="3537448" y="3929417"/>
            <a:ext cx="334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hlinkClick r:id="rId5" action="ppaction://hlinksldjump"/>
            <a:extLst>
              <a:ext uri="{FF2B5EF4-FFF2-40B4-BE49-F238E27FC236}">
                <a16:creationId xmlns:a16="http://schemas.microsoft.com/office/drawing/2014/main" id="{FCDF2D16-549F-ADD3-7485-6D8105AE2B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68679" y="3883990"/>
            <a:ext cx="483703" cy="483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1661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03E840-F43F-0952-4AFF-7AAA0433D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069" y="1862474"/>
            <a:ext cx="6968581" cy="27197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349274-16B6-3646-6FA9-25B27974A5C1}"/>
              </a:ext>
            </a:extLst>
          </p:cNvPr>
          <p:cNvCxnSpPr>
            <a:cxnSpLocks/>
          </p:cNvCxnSpPr>
          <p:nvPr/>
        </p:nvCxnSpPr>
        <p:spPr>
          <a:xfrm>
            <a:off x="5011211" y="3472041"/>
            <a:ext cx="1850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0CC19D-9DDA-5DCF-42F6-B3103714CFEA}"/>
              </a:ext>
            </a:extLst>
          </p:cNvPr>
          <p:cNvCxnSpPr>
            <a:cxnSpLocks/>
          </p:cNvCxnSpPr>
          <p:nvPr/>
        </p:nvCxnSpPr>
        <p:spPr>
          <a:xfrm>
            <a:off x="3213310" y="3933079"/>
            <a:ext cx="34044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E4D5F6-D1CC-3C4E-2644-275B40D0E27B}"/>
              </a:ext>
            </a:extLst>
          </p:cNvPr>
          <p:cNvCxnSpPr>
            <a:cxnSpLocks/>
          </p:cNvCxnSpPr>
          <p:nvPr/>
        </p:nvCxnSpPr>
        <p:spPr>
          <a:xfrm>
            <a:off x="3213310" y="4359799"/>
            <a:ext cx="334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hlinkClick r:id="rId5" action="ppaction://hlinksldjump"/>
            <a:extLst>
              <a:ext uri="{FF2B5EF4-FFF2-40B4-BE49-F238E27FC236}">
                <a16:creationId xmlns:a16="http://schemas.microsoft.com/office/drawing/2014/main" id="{C0A58BA9-262D-8940-5FB0-15F83E674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69532" y="4098535"/>
            <a:ext cx="483703" cy="483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5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5E5066-EB10-488A-2CB1-AD210C16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F45D22-9CD9-B7E6-A2E4-34F1B985E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274" y="783865"/>
            <a:ext cx="8059088" cy="22402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784BF90-8806-DDD0-E624-F05ADE8FC17A}"/>
              </a:ext>
            </a:extLst>
          </p:cNvPr>
          <p:cNvCxnSpPr>
            <a:cxnSpLocks/>
          </p:cNvCxnSpPr>
          <p:nvPr/>
        </p:nvCxnSpPr>
        <p:spPr>
          <a:xfrm>
            <a:off x="2705874" y="1690012"/>
            <a:ext cx="4174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DE50CE2-52B9-40B8-463D-BB3A5FDD7C71}"/>
              </a:ext>
            </a:extLst>
          </p:cNvPr>
          <p:cNvCxnSpPr>
            <a:cxnSpLocks/>
          </p:cNvCxnSpPr>
          <p:nvPr/>
        </p:nvCxnSpPr>
        <p:spPr>
          <a:xfrm>
            <a:off x="2705874" y="2166234"/>
            <a:ext cx="15682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8FDDF1C-9A15-6BAE-4C98-B479B178C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024" y="3360030"/>
            <a:ext cx="6513118" cy="24835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528BC3-48E1-457F-AFCA-D924C242B1F3}"/>
              </a:ext>
            </a:extLst>
          </p:cNvPr>
          <p:cNvCxnSpPr>
            <a:cxnSpLocks/>
          </p:cNvCxnSpPr>
          <p:nvPr/>
        </p:nvCxnSpPr>
        <p:spPr>
          <a:xfrm>
            <a:off x="3514257" y="4194673"/>
            <a:ext cx="37081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ED712E-34A5-4397-9D55-C678FA233EF5}"/>
              </a:ext>
            </a:extLst>
          </p:cNvPr>
          <p:cNvCxnSpPr>
            <a:cxnSpLocks/>
          </p:cNvCxnSpPr>
          <p:nvPr/>
        </p:nvCxnSpPr>
        <p:spPr>
          <a:xfrm>
            <a:off x="3514257" y="4677521"/>
            <a:ext cx="29859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hlinkClick r:id="rId6" action="ppaction://hlinksldjump"/>
            <a:extLst>
              <a:ext uri="{FF2B5EF4-FFF2-40B4-BE49-F238E27FC236}">
                <a16:creationId xmlns:a16="http://schemas.microsoft.com/office/drawing/2014/main" id="{4AA90347-2653-4120-F470-55F4A60DF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6394" y="5359901"/>
            <a:ext cx="483703" cy="483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963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9435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9">
            <a:extLst>
              <a:ext uri="{FF2B5EF4-FFF2-40B4-BE49-F238E27FC236}">
                <a16:creationId xmlns:a16="http://schemas.microsoft.com/office/drawing/2014/main" id="{A5F5B00B-7094-43D3-A72B-8A23DB66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39" y="429634"/>
            <a:ext cx="1108592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0"/>
              </a:spcBef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Tx/>
            </a:pPr>
            <a:r>
              <a:rPr lang="en-GB" sz="1400" b="1" noProof="0" dirty="0">
                <a:latin typeface="+mn-lt"/>
                <a:ea typeface="新細明體" pitchFamily="18" charset="-120"/>
              </a:rPr>
              <a:t>Acknowledgements</a:t>
            </a:r>
          </a:p>
          <a:p>
            <a:pPr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Tx/>
            </a:pPr>
            <a:r>
              <a:rPr lang="en-GB" sz="1400" noProof="0" dirty="0">
                <a:latin typeface="+mn-lt"/>
                <a:ea typeface="新細明體" pitchFamily="18" charset="-120"/>
              </a:rPr>
              <a:t>We would like to thank the following organisations and people for permission to use their images and audio: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1B580-5191-457B-845E-A7574321CDF2}"/>
              </a:ext>
            </a:extLst>
          </p:cNvPr>
          <p:cNvSpPr txBox="1"/>
          <p:nvPr/>
        </p:nvSpPr>
        <p:spPr>
          <a:xfrm>
            <a:off x="553039" y="1140541"/>
            <a:ext cx="11085922" cy="4939748"/>
          </a:xfrm>
          <a:prstGeom prst="rect">
            <a:avLst/>
          </a:prstGeom>
          <a:noFill/>
        </p:spPr>
        <p:txBody>
          <a:bodyPr wrap="square" numCol="3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Arvind Balaraman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blueringmedia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Cbenjasuwan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Colorfuel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Studio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Dedraw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Studio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HappyPictures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hwongcc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jordache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LadadikArt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New Africa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nikidericks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stock.adobe.com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Tartila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Terdpong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Thammanoon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Khamchalee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Shutterstock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Verdana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varuna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/ Shutterstock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12559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8">
            <a:extLst>
              <a:ext uri="{FF2B5EF4-FFF2-40B4-BE49-F238E27FC236}">
                <a16:creationId xmlns:a16="http://schemas.microsoft.com/office/drawing/2014/main" id="{48E094A9-EEC6-4864-B5E6-03F2FE049941}"/>
              </a:ext>
            </a:extLst>
          </p:cNvPr>
          <p:cNvSpPr/>
          <p:nvPr/>
        </p:nvSpPr>
        <p:spPr>
          <a:xfrm>
            <a:off x="0" y="156754"/>
            <a:ext cx="7221758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Let’s learn about </a:t>
            </a:r>
            <a:r>
              <a:rPr lang="en-GB" sz="3200" b="1" noProof="0" dirty="0">
                <a:solidFill>
                  <a:srgbClr val="FEEC00"/>
                </a:solidFill>
              </a:rPr>
              <a:t>butterflies</a:t>
            </a:r>
            <a:r>
              <a:rPr lang="en-GB" sz="3200" b="1" noProof="0" dirty="0">
                <a:solidFill>
                  <a:schemeClr val="bg1"/>
                </a:solidFill>
              </a:rPr>
              <a:t> today!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sp>
        <p:nvSpPr>
          <p:cNvPr id="5" name="Rectangle: Top Corners Rounded 4">
            <a:hlinkClick r:id="rId4" action="ppaction://hlinksldjump"/>
            <a:extLst>
              <a:ext uri="{FF2B5EF4-FFF2-40B4-BE49-F238E27FC236}">
                <a16:creationId xmlns:a16="http://schemas.microsoft.com/office/drawing/2014/main" id="{CDD403D4-2BBE-437C-871B-C12EA166A3CC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6" name="Rectangle: Top Corners Rounded 5">
            <a:hlinkClick r:id="rId5" action="ppaction://hlinksldjump"/>
            <a:extLst>
              <a:ext uri="{FF2B5EF4-FFF2-40B4-BE49-F238E27FC236}">
                <a16:creationId xmlns:a16="http://schemas.microsoft.com/office/drawing/2014/main" id="{63C081D9-72B1-458E-82CB-E68421C3D45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7" name="Rectangle: Top Corners Rounded 6">
            <a:hlinkClick r:id="rId6" action="ppaction://hlinksldjump"/>
            <a:extLst>
              <a:ext uri="{FF2B5EF4-FFF2-40B4-BE49-F238E27FC236}">
                <a16:creationId xmlns:a16="http://schemas.microsoft.com/office/drawing/2014/main" id="{F5EEA48D-65CB-41C2-8DD8-8FBE145EBC82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3B744-C03E-EFD0-F1D3-56805386A7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929" y="962288"/>
            <a:ext cx="3858693" cy="5456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1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7B19F-CE9B-6EBD-BA69-349D113D2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8">
            <a:extLst>
              <a:ext uri="{FF2B5EF4-FFF2-40B4-BE49-F238E27FC236}">
                <a16:creationId xmlns:a16="http://schemas.microsoft.com/office/drawing/2014/main" id="{53D8E75E-2ABD-5E14-FB2D-53D47EC2AD19}"/>
              </a:ext>
            </a:extLst>
          </p:cNvPr>
          <p:cNvSpPr/>
          <p:nvPr/>
        </p:nvSpPr>
        <p:spPr>
          <a:xfrm>
            <a:off x="0" y="156754"/>
            <a:ext cx="6387451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What is the </a:t>
            </a:r>
            <a:r>
              <a:rPr lang="en-GB" sz="3200" b="1" noProof="0" dirty="0">
                <a:solidFill>
                  <a:srgbClr val="FEEC00"/>
                </a:solidFill>
              </a:rPr>
              <a:t>title</a:t>
            </a:r>
            <a:r>
              <a:rPr lang="en-GB" sz="3200" b="1" noProof="0" dirty="0">
                <a:solidFill>
                  <a:schemeClr val="bg1"/>
                </a:solidFill>
              </a:rPr>
              <a:t> of this article?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2B665-F35E-3396-5B15-CF7656F2C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929" y="962288"/>
            <a:ext cx="3858693" cy="54567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2431E6-3DC4-4572-0D94-B73D1F59D160}"/>
              </a:ext>
            </a:extLst>
          </p:cNvPr>
          <p:cNvSpPr/>
          <p:nvPr/>
        </p:nvSpPr>
        <p:spPr>
          <a:xfrm>
            <a:off x="1986116" y="870857"/>
            <a:ext cx="8318090" cy="575608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`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806A3-756C-EF25-1976-3332E81D2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0863" y="1082097"/>
            <a:ext cx="7570273" cy="12097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Top Corners Rounded 4">
            <a:hlinkClick r:id="rId8" action="ppaction://hlinksldjump"/>
            <a:extLst>
              <a:ext uri="{FF2B5EF4-FFF2-40B4-BE49-F238E27FC236}">
                <a16:creationId xmlns:a16="http://schemas.microsoft.com/office/drawing/2014/main" id="{F6C72EDB-E2C1-DC6A-7ACC-0AB06664EF6A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6" name="Rectangle: Top Corners Rounded 5">
            <a:hlinkClick r:id="rId9" action="ppaction://hlinksldjump"/>
            <a:extLst>
              <a:ext uri="{FF2B5EF4-FFF2-40B4-BE49-F238E27FC236}">
                <a16:creationId xmlns:a16="http://schemas.microsoft.com/office/drawing/2014/main" id="{5B389E43-E6B1-1791-7E3D-A445851E6EA9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7" name="Rectangle: Top Corners Rounded 6">
            <a:hlinkClick r:id="rId10" action="ppaction://hlinksldjump"/>
            <a:extLst>
              <a:ext uri="{FF2B5EF4-FFF2-40B4-BE49-F238E27FC236}">
                <a16:creationId xmlns:a16="http://schemas.microsoft.com/office/drawing/2014/main" id="{CDE883FC-1CFB-5308-973C-77237C93E981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pic>
        <p:nvPicPr>
          <p:cNvPr id="12" name="Play button">
            <a:extLst>
              <a:ext uri="{FF2B5EF4-FFF2-40B4-BE49-F238E27FC236}">
                <a16:creationId xmlns:a16="http://schemas.microsoft.com/office/drawing/2014/main" id="{274F9DDC-22F7-72B2-2CE2-546EAB8B2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46089" y="1465988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8">
            <a:extLst>
              <a:ext uri="{FF2B5EF4-FFF2-40B4-BE49-F238E27FC236}">
                <a16:creationId xmlns:a16="http://schemas.microsoft.com/office/drawing/2014/main" id="{93F085A4-75B0-0EB4-1CD8-180EB4467BD5}"/>
              </a:ext>
            </a:extLst>
          </p:cNvPr>
          <p:cNvSpPr/>
          <p:nvPr/>
        </p:nvSpPr>
        <p:spPr>
          <a:xfrm>
            <a:off x="0" y="156754"/>
            <a:ext cx="9881136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This article tells us about the </a:t>
            </a:r>
            <a:r>
              <a:rPr lang="en-GB" sz="3200" b="1" noProof="0" dirty="0">
                <a:solidFill>
                  <a:srgbClr val="FEEC00"/>
                </a:solidFill>
              </a:rPr>
              <a:t>life cycle </a:t>
            </a:r>
            <a:r>
              <a:rPr lang="en-GB" sz="3200" b="1" noProof="0" dirty="0">
                <a:solidFill>
                  <a:schemeClr val="bg1"/>
                </a:solidFill>
              </a:rPr>
              <a:t>of a butterfly.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sp>
        <p:nvSpPr>
          <p:cNvPr id="14" name="矩形 18">
            <a:extLst>
              <a:ext uri="{FF2B5EF4-FFF2-40B4-BE49-F238E27FC236}">
                <a16:creationId xmlns:a16="http://schemas.microsoft.com/office/drawing/2014/main" id="{FD3C9C82-9F09-F530-E46C-D7E2436E9F9C}"/>
              </a:ext>
            </a:extLst>
          </p:cNvPr>
          <p:cNvSpPr/>
          <p:nvPr/>
        </p:nvSpPr>
        <p:spPr>
          <a:xfrm>
            <a:off x="-1" y="156753"/>
            <a:ext cx="10618465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A life cycle is the </a:t>
            </a:r>
            <a:r>
              <a:rPr lang="en-GB" sz="3200" b="1" noProof="0" dirty="0">
                <a:solidFill>
                  <a:srgbClr val="FEEC00"/>
                </a:solidFill>
              </a:rPr>
              <a:t>different stages of life </a:t>
            </a:r>
            <a:r>
              <a:rPr lang="en-GB" sz="3200" b="1" noProof="0" dirty="0">
                <a:solidFill>
                  <a:schemeClr val="bg1"/>
                </a:solidFill>
              </a:rPr>
              <a:t>for living things.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D49322-C45A-D34C-F870-E8E64EB13689}"/>
              </a:ext>
            </a:extLst>
          </p:cNvPr>
          <p:cNvGrpSpPr/>
          <p:nvPr/>
        </p:nvGrpSpPr>
        <p:grpSpPr>
          <a:xfrm>
            <a:off x="3016949" y="2782977"/>
            <a:ext cx="6256424" cy="3293607"/>
            <a:chOff x="3016949" y="2735563"/>
            <a:chExt cx="6256424" cy="3293607"/>
          </a:xfrm>
        </p:grpSpPr>
        <p:pic>
          <p:nvPicPr>
            <p:cNvPr id="11" name="Picture 10" descr="A group of girls with backpacks and books&#10;&#10;AI-generated content may be incorrect.">
              <a:extLst>
                <a:ext uri="{FF2B5EF4-FFF2-40B4-BE49-F238E27FC236}">
                  <a16:creationId xmlns:a16="http://schemas.microsoft.com/office/drawing/2014/main" id="{E003F552-C276-B1B6-4563-FC89A044F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49" y="3320338"/>
              <a:ext cx="6256424" cy="27088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B5CF8D-6C62-970C-1DFD-E8C6AF9CA86C}"/>
                </a:ext>
              </a:extLst>
            </p:cNvPr>
            <p:cNvSpPr txBox="1"/>
            <p:nvPr/>
          </p:nvSpPr>
          <p:spPr>
            <a:xfrm>
              <a:off x="4657221" y="2735563"/>
              <a:ext cx="29758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200" b="1" noProof="0" dirty="0">
                  <a:solidFill>
                    <a:srgbClr val="7030A0"/>
                  </a:solidFill>
                </a:rPr>
                <a:t>Human life cycle</a:t>
              </a:r>
            </a:p>
          </p:txBody>
        </p:sp>
      </p:grpSp>
      <p:sp>
        <p:nvSpPr>
          <p:cNvPr id="8" name="矩形 18">
            <a:extLst>
              <a:ext uri="{FF2B5EF4-FFF2-40B4-BE49-F238E27FC236}">
                <a16:creationId xmlns:a16="http://schemas.microsoft.com/office/drawing/2014/main" id="{7B458B70-DBC7-AED1-9A50-5A8839D060A4}"/>
              </a:ext>
            </a:extLst>
          </p:cNvPr>
          <p:cNvSpPr/>
          <p:nvPr/>
        </p:nvSpPr>
        <p:spPr>
          <a:xfrm>
            <a:off x="-1" y="156753"/>
            <a:ext cx="9224005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Here’s what the life cycle of a human looks like.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pic>
        <p:nvPicPr>
          <p:cNvPr id="18" name="PLE3E 1B 3h_RaC_Science-01">
            <a:hlinkClick r:id="" action="ppaction://media"/>
            <a:extLst>
              <a:ext uri="{FF2B5EF4-FFF2-40B4-BE49-F238E27FC236}">
                <a16:creationId xmlns:a16="http://schemas.microsoft.com/office/drawing/2014/main" id="{5E0AE873-6FC7-A7B5-2084-9C588E18B4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0268" y="13444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07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6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2" grpId="0" animBg="1"/>
      <p:bldP spid="13" grpId="0" animBg="1"/>
      <p:bldP spid="13" grpId="1" animBg="1"/>
      <p:bldP spid="14" grpId="0" animBg="1"/>
      <p:bldP spid="14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/>
          </a:fgClr>
          <a:bgClr>
            <a:srgbClr val="E0EFD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CC80BAF-0632-2E1E-2573-FD4A9C55C21A}"/>
              </a:ext>
            </a:extLst>
          </p:cNvPr>
          <p:cNvGrpSpPr/>
          <p:nvPr/>
        </p:nvGrpSpPr>
        <p:grpSpPr>
          <a:xfrm>
            <a:off x="94901" y="543560"/>
            <a:ext cx="11574215" cy="5958840"/>
            <a:chOff x="33941" y="543560"/>
            <a:chExt cx="11574215" cy="59588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7CC035-7611-B3C1-937C-53D80CA5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3941" y="543560"/>
              <a:ext cx="4433197" cy="595884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DF9FC3B-79D5-4EB2-BC5B-231D33A39A71}"/>
                </a:ext>
              </a:extLst>
            </p:cNvPr>
            <p:cNvSpPr txBox="1"/>
            <p:nvPr/>
          </p:nvSpPr>
          <p:spPr>
            <a:xfrm>
              <a:off x="4172854" y="2184112"/>
              <a:ext cx="743530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noProof="0" dirty="0">
                  <a:solidFill>
                    <a:schemeClr val="accent1"/>
                  </a:solidFill>
                </a:rPr>
                <a:t>From when a butterfly is born to when it grows up, what happens? Let’s find out! </a:t>
              </a:r>
            </a:p>
          </p:txBody>
        </p:sp>
      </p:grpSp>
      <p:sp>
        <p:nvSpPr>
          <p:cNvPr id="12" name="Rectangle: Top Corners Rounded 11">
            <a:hlinkClick r:id="rId5" action="ppaction://hlinksldjump"/>
            <a:extLst>
              <a:ext uri="{FF2B5EF4-FFF2-40B4-BE49-F238E27FC236}">
                <a16:creationId xmlns:a16="http://schemas.microsoft.com/office/drawing/2014/main" id="{EB8F834F-7487-0DE8-B8C8-C2F0F7DF913E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13" name="Rectangle: Top Corners Rounded 12">
            <a:hlinkClick r:id="rId6" action="ppaction://hlinksldjump"/>
            <a:extLst>
              <a:ext uri="{FF2B5EF4-FFF2-40B4-BE49-F238E27FC236}">
                <a16:creationId xmlns:a16="http://schemas.microsoft.com/office/drawing/2014/main" id="{C5E1582D-3A20-2C35-A20A-798124D0E47A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14" name="Rectangle: Top Corners Rounded 13">
            <a:hlinkClick r:id="rId7" action="ppaction://hlinksldjump"/>
            <a:extLst>
              <a:ext uri="{FF2B5EF4-FFF2-40B4-BE49-F238E27FC236}">
                <a16:creationId xmlns:a16="http://schemas.microsoft.com/office/drawing/2014/main" id="{46761B59-16C5-1ED1-1DEE-12538F73435C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247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hlinkClick r:id="rId4" action="ppaction://hlinksldjump"/>
            <a:extLst>
              <a:ext uri="{FF2B5EF4-FFF2-40B4-BE49-F238E27FC236}">
                <a16:creationId xmlns:a16="http://schemas.microsoft.com/office/drawing/2014/main" id="{F8F40B31-55A5-43C3-880B-2259C1CF9F94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6" name="Rectangle: Top Corners Rounded 5">
            <a:hlinkClick r:id="rId5" action="ppaction://hlinksldjump"/>
            <a:extLst>
              <a:ext uri="{FF2B5EF4-FFF2-40B4-BE49-F238E27FC236}">
                <a16:creationId xmlns:a16="http://schemas.microsoft.com/office/drawing/2014/main" id="{B8492630-6D1E-494E-BDDE-86C5201CD425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8" name="Rectangle: Top Corners Rounded 7">
            <a:hlinkClick r:id="rId6" action="ppaction://hlinksldjump"/>
            <a:extLst>
              <a:ext uri="{FF2B5EF4-FFF2-40B4-BE49-F238E27FC236}">
                <a16:creationId xmlns:a16="http://schemas.microsoft.com/office/drawing/2014/main" id="{51E14F4D-65BE-48C2-B433-4970B892CC9E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D92EF6-8BC8-124C-967D-444B840288F0}"/>
              </a:ext>
            </a:extLst>
          </p:cNvPr>
          <p:cNvGrpSpPr/>
          <p:nvPr/>
        </p:nvGrpSpPr>
        <p:grpSpPr>
          <a:xfrm>
            <a:off x="1956000" y="949204"/>
            <a:ext cx="8280000" cy="4959593"/>
            <a:chOff x="1956000" y="949204"/>
            <a:chExt cx="8280000" cy="49595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5E6F27D-B0E1-4E7E-BE30-033B79EC0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56000" y="949204"/>
              <a:ext cx="8280000" cy="4959593"/>
            </a:xfrm>
            <a:prstGeom prst="roundRect">
              <a:avLst>
                <a:gd name="adj" fmla="val 5971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B275D4-5C32-8D3D-1E5A-6788C3560684}"/>
                </a:ext>
              </a:extLst>
            </p:cNvPr>
            <p:cNvSpPr txBox="1"/>
            <p:nvPr/>
          </p:nvSpPr>
          <p:spPr>
            <a:xfrm>
              <a:off x="2545080" y="3233736"/>
              <a:ext cx="71247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Let’s read the article in detail.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878ECD-82C0-3485-462B-CCBA1688F89A}"/>
                </a:ext>
              </a:extLst>
            </p:cNvPr>
            <p:cNvSpPr txBox="1"/>
            <p:nvPr/>
          </p:nvSpPr>
          <p:spPr>
            <a:xfrm>
              <a:off x="3636355" y="1708364"/>
              <a:ext cx="4983938" cy="120032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7200" b="1" noProof="0" dirty="0">
                  <a:solidFill>
                    <a:schemeClr val="accent2"/>
                  </a:solidFill>
                  <a:latin typeface="Calibri" panose="020F0502020204030204"/>
                </a:rPr>
                <a:t>Explore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B344B73-72C0-E61F-09D9-7570FE82C0A7}"/>
                </a:ext>
              </a:extLst>
            </p:cNvPr>
            <p:cNvSpPr>
              <a:spLocks/>
            </p:cNvSpPr>
            <p:nvPr/>
          </p:nvSpPr>
          <p:spPr>
            <a:xfrm>
              <a:off x="2316000" y="1269000"/>
              <a:ext cx="7560000" cy="4320000"/>
            </a:xfrm>
            <a:prstGeom prst="roundRect">
              <a:avLst>
                <a:gd name="adj" fmla="val 4387"/>
              </a:avLst>
            </a:prstGeom>
            <a:noFill/>
            <a:ln w="38100">
              <a:solidFill>
                <a:srgbClr val="009D3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6493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88A8AD-E8DF-A51D-8B3D-1C82FCBAF2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112" y="2352339"/>
            <a:ext cx="7651143" cy="75597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8ADEED4-C03E-DAF3-D9E9-6AC24BECAD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37486" y="1007513"/>
            <a:ext cx="7917029" cy="111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47176" y="1321481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lay button 2">
            <a:extLst>
              <a:ext uri="{FF2B5EF4-FFF2-40B4-BE49-F238E27FC236}">
                <a16:creationId xmlns:a16="http://schemas.microsoft.com/office/drawing/2014/main" id="{8F89B676-2F2E-C29F-F1DE-CA02E9234E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7717" y="2448192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9ED1A5-58DA-245B-4120-839E9C1C33A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037" y="2958407"/>
            <a:ext cx="5133543" cy="3743701"/>
          </a:xfrm>
          <a:prstGeom prst="rect">
            <a:avLst/>
          </a:prstGeom>
        </p:spPr>
      </p:pic>
      <p:pic>
        <p:nvPicPr>
          <p:cNvPr id="14" name="Pearson" hidden="1">
            <a:extLst>
              <a:ext uri="{FF2B5EF4-FFF2-40B4-BE49-F238E27FC236}">
                <a16:creationId xmlns:a16="http://schemas.microsoft.com/office/drawing/2014/main" id="{9D7BABA6-E1E0-4E95-A0C0-A673A41610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44" y="6100900"/>
            <a:ext cx="1592467" cy="720000"/>
          </a:xfrm>
          <a:prstGeom prst="rect">
            <a:avLst/>
          </a:prstGeom>
        </p:spPr>
      </p:pic>
      <p:sp>
        <p:nvSpPr>
          <p:cNvPr id="3" name="Rectangle: Top Corners Rounded 2">
            <a:hlinkClick r:id="rId16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17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18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5A0E05D2-B6CE-C07E-1B74-BD57A8BEFBDA}"/>
              </a:ext>
            </a:extLst>
          </p:cNvPr>
          <p:cNvSpPr txBox="1"/>
          <p:nvPr/>
        </p:nvSpPr>
        <p:spPr>
          <a:xfrm>
            <a:off x="1030600" y="1932206"/>
            <a:ext cx="7526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u="none" strike="noStrike" baseline="0" noProof="0" dirty="0">
                <a:latin typeface="GillSansforPearsonSA-Regular" panose="020B0502020104020203" pitchFamily="34" charset="0"/>
              </a:rPr>
              <a:t>Butterflies are insects. They have colourful wings.</a:t>
            </a:r>
            <a:endParaRPr lang="en-GB" sz="3200" noProof="0" dirty="0"/>
          </a:p>
        </p:txBody>
      </p:sp>
      <p:pic>
        <p:nvPicPr>
          <p:cNvPr id="2" name="PLE3E 1B 3h_RaC_Science-02">
            <a:hlinkClick r:id="" action="ppaction://media"/>
            <a:extLst>
              <a:ext uri="{FF2B5EF4-FFF2-40B4-BE49-F238E27FC236}">
                <a16:creationId xmlns:a16="http://schemas.microsoft.com/office/drawing/2014/main" id="{E422F47F-A209-5AF7-CBCE-755B719666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3292" y="1648904"/>
            <a:ext cx="609600" cy="609600"/>
          </a:xfrm>
          <a:prstGeom prst="rect">
            <a:avLst/>
          </a:prstGeom>
        </p:spPr>
      </p:pic>
      <p:pic>
        <p:nvPicPr>
          <p:cNvPr id="6" name="PLE3E 1B 3h_RaC_Science-01">
            <a:hlinkClick r:id="" action="ppaction://media"/>
            <a:extLst>
              <a:ext uri="{FF2B5EF4-FFF2-40B4-BE49-F238E27FC236}">
                <a16:creationId xmlns:a16="http://schemas.microsoft.com/office/drawing/2014/main" id="{7EF6F9BB-DB16-FE5D-B5AA-C15B21AA4F2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3292" y="8121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749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2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2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88A8AD-E8DF-A51D-8B3D-1C82FCBAF2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112" y="2352339"/>
            <a:ext cx="7651143" cy="75597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8ADEED4-C03E-DAF3-D9E9-6AC24BECAD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37486" y="1007513"/>
            <a:ext cx="7917029" cy="111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47176" y="1321481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lay button 2">
            <a:extLst>
              <a:ext uri="{FF2B5EF4-FFF2-40B4-BE49-F238E27FC236}">
                <a16:creationId xmlns:a16="http://schemas.microsoft.com/office/drawing/2014/main" id="{8F89B676-2F2E-C29F-F1DE-CA02E9234E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7717" y="2448192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9ED1A5-58DA-245B-4120-839E9C1C33A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037" y="2958407"/>
            <a:ext cx="5133543" cy="3743701"/>
          </a:xfrm>
          <a:prstGeom prst="rect">
            <a:avLst/>
          </a:prstGeom>
        </p:spPr>
      </p:pic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5A0E05D2-B6CE-C07E-1B74-BD57A8BEFBDA}"/>
              </a:ext>
            </a:extLst>
          </p:cNvPr>
          <p:cNvSpPr txBox="1"/>
          <p:nvPr/>
        </p:nvSpPr>
        <p:spPr>
          <a:xfrm>
            <a:off x="1030600" y="1932206"/>
            <a:ext cx="7526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u="none" strike="noStrike" baseline="0" noProof="0" dirty="0">
                <a:latin typeface="GillSansforPearsonSA-Regular" panose="020B0502020104020203" pitchFamily="34" charset="0"/>
              </a:rPr>
              <a:t>Butterflies are insects. They have colourful wings.</a:t>
            </a:r>
            <a:endParaRPr lang="en-GB" sz="3200" noProof="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FB75EEC-BDE9-5FB2-AD37-A92974030160}"/>
                  </a:ext>
                </a:extLst>
              </p14:cNvPr>
              <p14:cNvContentPartPr/>
              <p14:nvPr/>
            </p14:nvContentPartPr>
            <p14:xfrm>
              <a:off x="7429260" y="2715720"/>
              <a:ext cx="68544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FB75EEC-BDE9-5FB2-AD37-A929740301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39213" y="2535720"/>
                <a:ext cx="865174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A16DF75-508C-FB07-1F7C-0ED7BC35CFA6}"/>
                  </a:ext>
                </a:extLst>
              </p14:cNvPr>
              <p14:cNvContentPartPr/>
              <p14:nvPr/>
            </p14:nvContentPartPr>
            <p14:xfrm>
              <a:off x="3314460" y="2723280"/>
              <a:ext cx="866520" cy="3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A16DF75-508C-FB07-1F7C-0ED7BC35CFA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24460" y="2543280"/>
                <a:ext cx="1046160" cy="360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矩形 18">
            <a:extLst>
              <a:ext uri="{FF2B5EF4-FFF2-40B4-BE49-F238E27FC236}">
                <a16:creationId xmlns:a16="http://schemas.microsoft.com/office/drawing/2014/main" id="{6357D6C8-5AB7-BFC6-FBAC-E866F89CC837}"/>
              </a:ext>
            </a:extLst>
          </p:cNvPr>
          <p:cNvSpPr/>
          <p:nvPr/>
        </p:nvSpPr>
        <p:spPr>
          <a:xfrm>
            <a:off x="-1" y="156754"/>
            <a:ext cx="11826242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An</a:t>
            </a:r>
            <a:r>
              <a:rPr lang="en-GB" sz="3200" b="1" noProof="0" dirty="0">
                <a:solidFill>
                  <a:srgbClr val="FFC000"/>
                </a:solidFill>
              </a:rPr>
              <a:t> </a:t>
            </a:r>
            <a:r>
              <a:rPr lang="en-GB" sz="3200" b="1" noProof="0" dirty="0">
                <a:solidFill>
                  <a:srgbClr val="FEEC00"/>
                </a:solidFill>
              </a:rPr>
              <a:t>insect</a:t>
            </a:r>
            <a:r>
              <a:rPr lang="en-GB" sz="3200" b="1" noProof="0" dirty="0">
                <a:solidFill>
                  <a:schemeClr val="bg1"/>
                </a:solidFill>
              </a:rPr>
              <a:t> is a small animal with a three-part body and six legs. 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sp>
        <p:nvSpPr>
          <p:cNvPr id="22" name="矩形 18">
            <a:extLst>
              <a:ext uri="{FF2B5EF4-FFF2-40B4-BE49-F238E27FC236}">
                <a16:creationId xmlns:a16="http://schemas.microsoft.com/office/drawing/2014/main" id="{9032C9B2-5C15-71BB-AB55-B7E644FE06F9}"/>
              </a:ext>
            </a:extLst>
          </p:cNvPr>
          <p:cNvSpPr/>
          <p:nvPr/>
        </p:nvSpPr>
        <p:spPr>
          <a:xfrm>
            <a:off x="-1" y="156754"/>
            <a:ext cx="10618466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Some insects, like butterflies, have </a:t>
            </a:r>
            <a:r>
              <a:rPr lang="en-GB" sz="3200" b="1" noProof="0" dirty="0">
                <a:solidFill>
                  <a:srgbClr val="FEEC00"/>
                </a:solidFill>
              </a:rPr>
              <a:t>wings</a:t>
            </a:r>
            <a:r>
              <a:rPr lang="en-GB" sz="3200" b="1" noProof="0" dirty="0">
                <a:solidFill>
                  <a:schemeClr val="bg1"/>
                </a:solidFill>
              </a:rPr>
              <a:t>. They can </a:t>
            </a:r>
            <a:r>
              <a:rPr lang="en-GB" sz="3200" b="1" noProof="0" dirty="0">
                <a:solidFill>
                  <a:srgbClr val="FEEC00"/>
                </a:solidFill>
              </a:rPr>
              <a:t>fly</a:t>
            </a:r>
            <a:r>
              <a:rPr lang="en-GB" sz="3200" b="1" noProof="0" dirty="0">
                <a:solidFill>
                  <a:schemeClr val="bg1"/>
                </a:solidFill>
              </a:rPr>
              <a:t>.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sp>
        <p:nvSpPr>
          <p:cNvPr id="3" name="Rectangle: Top Corners Rounded 2">
            <a:hlinkClick r:id="rId19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20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21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pic>
        <p:nvPicPr>
          <p:cNvPr id="7" name="PLE3E 1B 3h_RaC_Science-02">
            <a:hlinkClick r:id="" action="ppaction://media"/>
            <a:extLst>
              <a:ext uri="{FF2B5EF4-FFF2-40B4-BE49-F238E27FC236}">
                <a16:creationId xmlns:a16="http://schemas.microsoft.com/office/drawing/2014/main" id="{4EFBAC2F-B376-5791-DF2D-B43292CE6D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69112" y="2129892"/>
            <a:ext cx="609600" cy="609600"/>
          </a:xfrm>
          <a:prstGeom prst="rect">
            <a:avLst/>
          </a:prstGeom>
        </p:spPr>
      </p:pic>
      <p:pic>
        <p:nvPicPr>
          <p:cNvPr id="8" name="PLE3E 1B 3h_RaC_Science-01">
            <a:hlinkClick r:id="" action="ppaction://media"/>
            <a:extLst>
              <a:ext uri="{FF2B5EF4-FFF2-40B4-BE49-F238E27FC236}">
                <a16:creationId xmlns:a16="http://schemas.microsoft.com/office/drawing/2014/main" id="{3ECEC505-81BD-0E96-CA99-77FD41718D8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69112" y="12931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99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8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88A8AD-E8DF-A51D-8B3D-1C82FCBAF2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112" y="2352339"/>
            <a:ext cx="7651143" cy="75597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8ADEED4-C03E-DAF3-D9E9-6AC24BECAD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37486" y="1007513"/>
            <a:ext cx="7917029" cy="111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lay button 1">
            <a:extLst>
              <a:ext uri="{FF2B5EF4-FFF2-40B4-BE49-F238E27FC236}">
                <a16:creationId xmlns:a16="http://schemas.microsoft.com/office/drawing/2014/main" id="{3E335ABF-5D01-9A47-B022-63754D1046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47176" y="1321481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lay button 2">
            <a:extLst>
              <a:ext uri="{FF2B5EF4-FFF2-40B4-BE49-F238E27FC236}">
                <a16:creationId xmlns:a16="http://schemas.microsoft.com/office/drawing/2014/main" id="{8F89B676-2F2E-C29F-F1DE-CA02E9234E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7717" y="2448192"/>
            <a:ext cx="505494" cy="488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9ED1A5-58DA-245B-4120-839E9C1C33A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037" y="2958407"/>
            <a:ext cx="5133543" cy="3743701"/>
          </a:xfrm>
          <a:prstGeom prst="rect">
            <a:avLst/>
          </a:prstGeom>
        </p:spPr>
      </p:pic>
      <p:pic>
        <p:nvPicPr>
          <p:cNvPr id="14" name="Pearson" hidden="1">
            <a:extLst>
              <a:ext uri="{FF2B5EF4-FFF2-40B4-BE49-F238E27FC236}">
                <a16:creationId xmlns:a16="http://schemas.microsoft.com/office/drawing/2014/main" id="{9D7BABA6-E1E0-4E95-A0C0-A673A41610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44" y="6100900"/>
            <a:ext cx="1592467" cy="720000"/>
          </a:xfrm>
          <a:prstGeom prst="rect">
            <a:avLst/>
          </a:prstGeom>
        </p:spPr>
      </p:pic>
      <p:sp>
        <p:nvSpPr>
          <p:cNvPr id="3" name="Rectangle: Top Corners Rounded 2">
            <a:hlinkClick r:id="rId16" action="ppaction://hlinksldjump"/>
            <a:extLst>
              <a:ext uri="{FF2B5EF4-FFF2-40B4-BE49-F238E27FC236}">
                <a16:creationId xmlns:a16="http://schemas.microsoft.com/office/drawing/2014/main" id="{B8AF52E0-0521-D2A0-2AA8-7C3B536E31F2}"/>
              </a:ext>
            </a:extLst>
          </p:cNvPr>
          <p:cNvSpPr/>
          <p:nvPr/>
        </p:nvSpPr>
        <p:spPr>
          <a:xfrm>
            <a:off x="789050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Warm up</a:t>
            </a:r>
          </a:p>
        </p:txBody>
      </p:sp>
      <p:sp>
        <p:nvSpPr>
          <p:cNvPr id="4" name="Rectangle: Top Corners Rounded 3">
            <a:hlinkClick r:id="rId17" action="ppaction://hlinksldjump"/>
            <a:extLst>
              <a:ext uri="{FF2B5EF4-FFF2-40B4-BE49-F238E27FC236}">
                <a16:creationId xmlns:a16="http://schemas.microsoft.com/office/drawing/2014/main" id="{B89B9A83-8B31-9330-65A4-A397EBD1EE66}"/>
              </a:ext>
            </a:extLst>
          </p:cNvPr>
          <p:cNvSpPr/>
          <p:nvPr/>
        </p:nvSpPr>
        <p:spPr>
          <a:xfrm>
            <a:off x="928496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Explore</a:t>
            </a:r>
          </a:p>
        </p:txBody>
      </p:sp>
      <p:sp>
        <p:nvSpPr>
          <p:cNvPr id="5" name="Rectangle: Top Corners Rounded 4">
            <a:hlinkClick r:id="rId18" action="ppaction://hlinksldjump"/>
            <a:extLst>
              <a:ext uri="{FF2B5EF4-FFF2-40B4-BE49-F238E27FC236}">
                <a16:creationId xmlns:a16="http://schemas.microsoft.com/office/drawing/2014/main" id="{FD26C056-BAB6-3F67-4246-DB297DB8994A}"/>
              </a:ext>
            </a:extLst>
          </p:cNvPr>
          <p:cNvSpPr/>
          <p:nvPr/>
        </p:nvSpPr>
        <p:spPr>
          <a:xfrm>
            <a:off x="10679425" y="6502400"/>
            <a:ext cx="1333500" cy="35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GB" sz="1600" b="1" noProof="0" dirty="0"/>
              <a:t>Activity</a:t>
            </a:r>
          </a:p>
        </p:txBody>
      </p:sp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5A0E05D2-B6CE-C07E-1B74-BD57A8BEFBDA}"/>
              </a:ext>
            </a:extLst>
          </p:cNvPr>
          <p:cNvSpPr txBox="1"/>
          <p:nvPr/>
        </p:nvSpPr>
        <p:spPr>
          <a:xfrm>
            <a:off x="1030600" y="1932206"/>
            <a:ext cx="7526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u="none" strike="noStrike" baseline="0" noProof="0" dirty="0">
                <a:latin typeface="GillSansforPearsonSA-Regular" panose="020B0502020104020203" pitchFamily="34" charset="0"/>
              </a:rPr>
              <a:t>Butterflies are insects. They have colourful wings.</a:t>
            </a:r>
            <a:endParaRPr lang="en-GB" sz="3200" noProof="0" dirty="0"/>
          </a:p>
        </p:txBody>
      </p:sp>
      <p:sp>
        <p:nvSpPr>
          <p:cNvPr id="2" name="矩形 18">
            <a:extLst>
              <a:ext uri="{FF2B5EF4-FFF2-40B4-BE49-F238E27FC236}">
                <a16:creationId xmlns:a16="http://schemas.microsoft.com/office/drawing/2014/main" id="{87B8A6FB-AF62-6626-A6F5-7C29DA594E34}"/>
              </a:ext>
            </a:extLst>
          </p:cNvPr>
          <p:cNvSpPr/>
          <p:nvPr/>
        </p:nvSpPr>
        <p:spPr>
          <a:xfrm>
            <a:off x="-1" y="156754"/>
            <a:ext cx="7193281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Butterflies can have many colours.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sp>
        <p:nvSpPr>
          <p:cNvPr id="7" name="矩形 18">
            <a:extLst>
              <a:ext uri="{FF2B5EF4-FFF2-40B4-BE49-F238E27FC236}">
                <a16:creationId xmlns:a16="http://schemas.microsoft.com/office/drawing/2014/main" id="{00DC274E-99B6-8672-CB1F-6EF47F39B375}"/>
              </a:ext>
            </a:extLst>
          </p:cNvPr>
          <p:cNvSpPr/>
          <p:nvPr/>
        </p:nvSpPr>
        <p:spPr>
          <a:xfrm>
            <a:off x="-1" y="156754"/>
            <a:ext cx="9982201" cy="714103"/>
          </a:xfrm>
          <a:prstGeom prst="homePlate">
            <a:avLst/>
          </a:prstGeom>
          <a:solidFill>
            <a:srgbClr val="009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noProof="0" dirty="0">
                <a:solidFill>
                  <a:schemeClr val="bg1"/>
                </a:solidFill>
              </a:rPr>
              <a:t>Do you think they are beautiful? Do you like them?</a:t>
            </a:r>
            <a:endParaRPr kumimoji="0" lang="en-GB" sz="3200" b="1" noProof="0" dirty="0">
              <a:solidFill>
                <a:schemeClr val="bg1"/>
              </a:solidFill>
            </a:endParaRPr>
          </a:p>
        </p:txBody>
      </p:sp>
      <p:pic>
        <p:nvPicPr>
          <p:cNvPr id="6" name="PLE3E 1B 3h_RaC_Science-02">
            <a:hlinkClick r:id="" action="ppaction://media"/>
            <a:extLst>
              <a:ext uri="{FF2B5EF4-FFF2-40B4-BE49-F238E27FC236}">
                <a16:creationId xmlns:a16="http://schemas.microsoft.com/office/drawing/2014/main" id="{8C0B0B97-39BC-4423-C0A9-CBE8801F0D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5308" y="3141664"/>
            <a:ext cx="609600" cy="609600"/>
          </a:xfrm>
          <a:prstGeom prst="rect">
            <a:avLst/>
          </a:prstGeom>
        </p:spPr>
      </p:pic>
      <p:pic>
        <p:nvPicPr>
          <p:cNvPr id="8" name="PLE3E 1B 3h_RaC_Science-01">
            <a:hlinkClick r:id="" action="ppaction://media"/>
            <a:extLst>
              <a:ext uri="{FF2B5EF4-FFF2-40B4-BE49-F238E27FC236}">
                <a16:creationId xmlns:a16="http://schemas.microsoft.com/office/drawing/2014/main" id="{377BDBB5-09D8-9B8D-6F1A-510B4CF7173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5308" y="230494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12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CURRENT_PLAYER_ID" val="universal"/>
  <p:tag name="ISPRING_LMS_API_VERSION" val="SCORM 2004 (4th edition)"/>
  <p:tag name="ISPRING_ULTRA_SCORM_COURSE_ID" val="B0BFEB23-E59B-41F1-876B-5B41ECB504A9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FIRST_PUBLISH" val="1"/>
  <p:tag name="ISPRING_PRESENTATION_COURSE_TITLE" val="plet2e_4a_rac_b_ppt"/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_ULTRA_SCORM_COURCE_TITLE" val="PLE3E 1B RaC Science PPT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FFFD#\uFFFD\u0000{1BB5593B-751D-49A6-B6B3-FD998CCA9F0F}&quot;,&quot;C:\\Users\\HK1-UCatherineLeung\\OneDrive - Pearson PLC\\Digital\\PLE3E\\ePub\\1B\\01_SB\\03_Tagged resources&quot;],[&quot;\uFFFD_\uFFFD\u000E{5F9A7829-1E97-428D-BE66-302A644CD4A7}&quot;,&quot;C:\\Users\\HK1-UCatherineLeung\\OneDrive - Pearson PLC\\Digital\\ePub\\1B\\01_SB\\11_Reprint&quot;],[&quot;f=c${D7FA1370-AE34-4D3B-AD94-86BB9527D2CE}&quot;,&quot;C:\\Users\\ULeunC2\\OneDrive - Pearson PLC\\Desktop\\PLET2E\\Bulk\\Reprint\\RaC PP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language&quot;:&quot;EN&quot;,&quot;invertReadingOrder&quot;:&quot;T_FALSE&quot;},&quot;compressionSettings&quot;:{&quot;imageSettings&quot;:{&quot;jpegQuality&quot;:10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}}"/>
  <p:tag name="ISPRING_SCORM_RATE_QUIZZES" val="0"/>
  <p:tag name="ISPRING_PRESENTATION_TITLE" val="PLE3E 1B RaC Science 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B9EDFE-1160-4A92-951C-486E49EF8311}:39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E288CD-213A-46B9-84F3-C509490E7839}:3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61DBC2-710D-4FB5-AEF0-5FF11ABB8E1B}:3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B55B86-7C0E-4ED2-B654-B748F66B5B17}:39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0DD6E8-5956-46AC-9643-29FDCEB34303}:3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3E72D8-B628-47A7-9ADE-A5C9DEAA8D1F}:40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E81385-3C4A-41B1-BE43-03013BB00901}:40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0832A5-F0AB-4542-86BC-6882801D84A7}:4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6882C5-4F16-4550-8FE9-BF208CEA78C6}:4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D44AD1-528E-4771-8308-310C0624ADD9}:4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6F0769-43E7-4F84-8B4D-6EEFEA383C66}:26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E10BD3-9462-48E6-9A5B-1AC3E3862DE2}:41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32185B-153E-49F0-AE35-C880AC90CEF0}:4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440818-0747-4F5A-9A20-690592A62ED7}:29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1BFA35-044A-4D63-81FB-632A69E3C0F3}:29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933E04-0AF0-4952-8F12-BF6FE5FDC02E}:4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B75502-2271-43D1-9766-D5C8A06603A3}:41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8AF577-1C6E-4682-9E64-FFF188318794}:40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EB59CC-18B1-48E6-9E1C-8651C19B3EEB}:25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3D1335-E579-4B6E-B918-E45C3AC7CA33}:3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178900-0655-403F-A690-3DBEE142E11D}:2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C101B4-31C6-464F-B750-5D6EF2E1BA9D}:2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50CC70-4A19-460D-AB23-D71069CFA1ED}:39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5ABEEA-6C90-4C37-8D8F-79C92595DAB2}:2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A8167D-FA96-435B-9541-DEBF8E2B2E78}:2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CA3DE6-CFCE-477A-BAED-979C3D40745D}:3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EC8B80-6630-45B9-956A-F1EB8ED7DADF}:393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dba28c4a0fe25fec413f4a15bf1436f8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4fcfdafdbb495882e97738d84545a02f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194019-af41-4f5f-90aa-3f3df5d17659" xsi:nil="true"/>
    <lcf76f155ced4ddcb4097134ff3c332f xmlns="6a719dc3-2774-4bb3-bd51-e2fea1f3384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5F8CD2-423E-45BE-9741-19A0B4F13E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E34364-9280-4D80-98A4-2FAAF02BFB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1C1482-C092-4E85-832B-540B67AD9507}">
  <ds:schemaRefs>
    <ds:schemaRef ds:uri="6a719dc3-2774-4bb3-bd51-e2fea1f33844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a194019-af41-4f5f-90aa-3f3df5d1765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8354</TotalTime>
  <Words>728</Words>
  <Application>Microsoft Office PowerPoint</Application>
  <PresentationFormat>Widescreen</PresentationFormat>
  <Paragraphs>160</Paragraphs>
  <Slides>27</Slides>
  <Notes>27</Notes>
  <HiddenSlides>3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SassoonPrimary-Regular</vt:lpstr>
      <vt:lpstr>Arial</vt:lpstr>
      <vt:lpstr>Calibri Light</vt:lpstr>
      <vt:lpstr>Open Sans ExtraBold</vt:lpstr>
      <vt:lpstr>Candara</vt:lpstr>
      <vt:lpstr>Verdana</vt:lpstr>
      <vt:lpstr>GillSansforPearsonSA-Regular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1B RaC Science PPT</dc:title>
  <dc:creator>Cherry Leung</dc:creator>
  <cp:lastModifiedBy>Catherine Leung</cp:lastModifiedBy>
  <cp:revision>34</cp:revision>
  <dcterms:created xsi:type="dcterms:W3CDTF">2022-07-14T01:46:22Z</dcterms:created>
  <dcterms:modified xsi:type="dcterms:W3CDTF">2025-11-10T06:57:14Z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Order">
    <vt:r8>3067000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xd_Signature">
    <vt:lpwstr/>
  </property>
</Properties>
</file>